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331" r:id="rId13"/>
    <p:sldId id="332" r:id="rId14"/>
    <p:sldId id="333" r:id="rId15"/>
    <p:sldId id="334" r:id="rId16"/>
    <p:sldId id="336" r:id="rId17"/>
    <p:sldId id="337" r:id="rId18"/>
    <p:sldId id="338" r:id="rId19"/>
    <p:sldId id="339" r:id="rId20"/>
    <p:sldId id="340" r:id="rId21"/>
    <p:sldId id="344" r:id="rId22"/>
    <p:sldId id="345" r:id="rId23"/>
    <p:sldId id="350" r:id="rId24"/>
    <p:sldId id="342" r:id="rId25"/>
    <p:sldId id="346" r:id="rId26"/>
    <p:sldId id="347" r:id="rId27"/>
    <p:sldId id="348" r:id="rId28"/>
    <p:sldId id="349" r:id="rId29"/>
    <p:sldId id="343" r:id="rId3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48"/>
    <a:srgbClr val="385765"/>
    <a:srgbClr val="FFB7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4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D3A836-C2AA-41CD-B7B7-B55760756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162F63D-4634-4C77-93C9-D9B4AD088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EE6158D-2B99-41CB-98B0-B230F8A36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2A24F30-1298-47A5-922E-B4236538D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CDAAA75-8DAF-4C90-8EF2-D1942BA9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886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93C1E7-C8BD-47B3-95EB-458C4FD41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695327CA-79CD-4765-AE75-9B64DCA86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DBC801F-E205-4056-9386-EF9929161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EA97762-FD64-47CD-9C3D-70ACB4C3A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229851-9B6C-444F-9107-C430BB8D6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283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1EBCCB0B-548C-498B-AE55-10BB2A7D7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731C9BD9-96D9-4064-AA6F-B9876864D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57EA7B-798F-445B-B902-1688D6F79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76F266D-79CC-456D-A508-59D5235D7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574777C-AD8E-41DB-8DBD-63FEE5CC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147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D4D0B8-F8A5-4E2A-88B4-7DAA4306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F03B7A7-7EAE-44BC-82CE-2208657C9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B02EA61-AB82-434C-A9ED-42A9D1DB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FBA8084-BFE3-40F6-B87E-E45D1900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DBEC12D-897A-47EE-A3CF-8A71DE1EB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347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52F821F-020F-4DF4-BB6D-85B4C6912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7356ADD-56F3-4A0F-A2DB-F38D73558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DCD95BA-E45D-439F-B3E3-A69919D35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9275FA8-30E5-4628-BF2B-F888B5F6B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D40C300-83F6-4E2E-9AE5-49B132C97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885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E29FF5-F81D-4A06-808D-09241E13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D91AD75-8FF9-4115-8859-46261C81CE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3F0CD7E-EE25-43B4-B8EE-FA5B797B6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C03F3FD-29E4-4210-9D90-B0BF70DEB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0DC676B-FB51-4F42-8EEE-79B5D5E8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E5CB7FF-87F6-4955-A55D-91367693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580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12CFC4-C086-40E2-B7BA-14DD54AAC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E1C055F-272C-43FC-97A9-1C670CC1A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1EE58E1-39EF-48C2-B3B9-1ADC3C5F0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B868F78-41D4-4EF8-8ABC-17777F9C3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CF5123C8-BDF4-4F8A-86E4-C507A4FDA6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9C764A50-4008-4104-A932-0B7F2653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8FCEA7ED-943A-4AE6-B628-D2E092A5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F12D8660-7134-4E72-A2CF-36FFF627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06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4AD48E6-D550-471A-B958-2812FDD09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D6CE8E08-343A-4D54-A90B-136FA9626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2CEF999-16E4-4D11-9314-F7E8DFD1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E0EBA344-65B1-49B1-83F8-F34E86F1C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235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88EB225-D0B2-4280-AFED-86068FE71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4379F7B-62FF-422A-953F-3F632A67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922A0A0-A590-40A6-A242-74F405432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909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559075A-C844-41E2-9609-EAE8B1547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7B86458-F05B-42A0-A9BA-086F37B1C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8D68B9A-E697-440F-859F-C6D187AB8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3F5B914-63F0-41C3-BE84-5DE5CE77E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E155EE6-8111-4104-AAEE-F358B153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0E60161-B05E-4F93-827B-981C874D8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5207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6DD174F-91B8-4051-BB59-DBCB27890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9A0B39BE-3DDC-481A-8D60-78D4B0555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6BEB91F-2EA0-4166-860E-5BB23B16B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B51AD95-99DF-4F9C-8799-77787FDC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22B5101-6B16-419F-B26E-105C518E6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4D60748-7A96-4B16-A4C6-1CFB0D8AE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236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98CC9778-9B9D-4BC4-BCF8-C133B3663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8ABA5BD-8E09-48FE-97FE-B64B1DAA3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DDB5CDA-F669-4CB1-B1BC-7472AD3398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65A0D-35C5-4A7D-BDCD-C0D2D4AFFF9B}" type="datetimeFigureOut">
              <a:rPr lang="hu-HU" smtClean="0"/>
              <a:t>2025. 03. 03.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54567A6-4753-4457-96BB-AFB171A99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5D69D59-5218-46C1-A80D-55602E240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FCA-C729-4C0A-B98F-21B69BB49D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178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hyperlink" Target="https://kretaadmin.e-kreta.hu/" TargetMode="Externa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s://kretaadmin.e-kreta.hu/" TargetMode="Externa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hyperlink" Target="https://kretaadmin.e-kreta.h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udasbazis.ekreta.h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46CB7270-BB08-496D-BB46-EFF6E3934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379" y="440508"/>
            <a:ext cx="6219755" cy="366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48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214798"/>
            <a:ext cx="10515600" cy="786452"/>
          </a:xfrm>
        </p:spPr>
        <p:txBody>
          <a:bodyPr/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Értékelő vezető beállítása</a:t>
            </a:r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44A1F4EE-EF23-48C3-B0CB-F0324A0692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52"/>
          <a:stretch/>
        </p:blipFill>
        <p:spPr>
          <a:xfrm>
            <a:off x="0" y="1216048"/>
            <a:ext cx="12192000" cy="1035011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99DDD25E-C583-4E2C-91EA-5AF3879B2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585"/>
            <a:ext cx="12192000" cy="2260394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8" name="Tartalom helye 7">
            <a:extLst>
              <a:ext uri="{FF2B5EF4-FFF2-40B4-BE49-F238E27FC236}">
                <a16:creationId xmlns:a16="http://schemas.microsoft.com/office/drawing/2014/main" id="{5874CE98-18AA-42AC-9DB3-D6AE7401D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83433"/>
            <a:ext cx="12191999" cy="2003778"/>
          </a:xfrm>
        </p:spPr>
      </p:pic>
    </p:spTree>
    <p:extLst>
      <p:ext uri="{BB962C8B-B14F-4D97-AF65-F5344CB8AC3E}">
        <p14:creationId xmlns:p14="http://schemas.microsoft.com/office/powerpoint/2010/main" val="387763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002AD73E-E468-4FE2-BFCA-1C0EDB1C4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553" y="-28101"/>
            <a:ext cx="5730737" cy="786452"/>
          </a:xfrm>
          <a:prstGeom prst="rect">
            <a:avLst/>
          </a:prstGeom>
        </p:spPr>
      </p:pic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BB7AE267-B433-4D08-A6C4-10D2FE721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87570" y="1575037"/>
            <a:ext cx="2712955" cy="2981202"/>
          </a:xfrm>
          <a:prstGeom prst="rect">
            <a:avLst/>
          </a:prstGeom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121AA072-22DB-48C8-9DF3-F46FA7F104CF}"/>
              </a:ext>
            </a:extLst>
          </p:cNvPr>
          <p:cNvSpPr/>
          <p:nvPr/>
        </p:nvSpPr>
        <p:spPr>
          <a:xfrm>
            <a:off x="452006" y="435185"/>
            <a:ext cx="5806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600" b="1" dirty="0">
                <a:solidFill>
                  <a:srgbClr val="003848"/>
                </a:solidFill>
                <a:ea typeface="+mj-ea"/>
                <a:cs typeface="+mj-cs"/>
              </a:rPr>
              <a:t>Teljesítményértékelés lépései</a:t>
            </a:r>
            <a:endParaRPr lang="hu-HU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D8E5927F-AEC3-48AB-ABCE-08B2CA25B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728" y="6422815"/>
            <a:ext cx="932769" cy="249958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628E8C81-9DD8-41EF-AE13-E44FB4AE0CBF}"/>
              </a:ext>
            </a:extLst>
          </p:cNvPr>
          <p:cNvSpPr txBox="1"/>
          <p:nvPr/>
        </p:nvSpPr>
        <p:spPr>
          <a:xfrm>
            <a:off x="1232985" y="2557806"/>
            <a:ext cx="1621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>
                <a:solidFill>
                  <a:srgbClr val="003848"/>
                </a:solidFill>
              </a:rPr>
              <a:t>Teljesítmény- célok kitűzése</a:t>
            </a:r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1F58C94F-B114-4F5C-AAC3-9CC0740328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4993" y="1589094"/>
            <a:ext cx="2712955" cy="2981202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7DA1B16A-ABF6-42A3-9430-671BE7AEB3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963" y="2754715"/>
            <a:ext cx="585267" cy="621846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2CEA51CA-C254-4D97-BDA2-2B5A40E461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4478" y="2766256"/>
            <a:ext cx="591363" cy="621846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E7215007-F8CC-4AF3-B314-B3F6BEA76E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6479" y="2754715"/>
            <a:ext cx="591363" cy="621846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932B22FE-71A9-400D-AD46-7C48B26AB1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07066" y="1580282"/>
            <a:ext cx="2706859" cy="2981202"/>
          </a:xfrm>
          <a:prstGeom prst="rect">
            <a:avLst/>
          </a:prstGeom>
        </p:spPr>
      </p:pic>
      <p:sp>
        <p:nvSpPr>
          <p:cNvPr id="22" name="Téglalap 21">
            <a:extLst>
              <a:ext uri="{FF2B5EF4-FFF2-40B4-BE49-F238E27FC236}">
                <a16:creationId xmlns:a16="http://schemas.microsoft.com/office/drawing/2014/main" id="{9B4B571F-ED10-41E2-B63C-D501B2BF7FDB}"/>
              </a:ext>
            </a:extLst>
          </p:cNvPr>
          <p:cNvSpPr/>
          <p:nvPr/>
        </p:nvSpPr>
        <p:spPr>
          <a:xfrm>
            <a:off x="5108917" y="2603972"/>
            <a:ext cx="20630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rgbClr val="003848"/>
                </a:solidFill>
              </a:rPr>
              <a:t>Értékelési szempontok meghatározása</a:t>
            </a:r>
          </a:p>
        </p:txBody>
      </p:sp>
      <p:sp>
        <p:nvSpPr>
          <p:cNvPr id="25" name="Téglalap 24">
            <a:extLst>
              <a:ext uri="{FF2B5EF4-FFF2-40B4-BE49-F238E27FC236}">
                <a16:creationId xmlns:a16="http://schemas.microsoft.com/office/drawing/2014/main" id="{028E3115-F54E-494F-84BC-0261C3E2DD62}"/>
              </a:ext>
            </a:extLst>
          </p:cNvPr>
          <p:cNvSpPr/>
          <p:nvPr/>
        </p:nvSpPr>
        <p:spPr>
          <a:xfrm>
            <a:off x="8916253" y="2840666"/>
            <a:ext cx="1224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sz="2000" b="1" dirty="0">
                <a:solidFill>
                  <a:srgbClr val="003848"/>
                </a:solidFill>
              </a:rPr>
              <a:t>Értékelés</a:t>
            </a:r>
          </a:p>
        </p:txBody>
      </p:sp>
      <p:pic>
        <p:nvPicPr>
          <p:cNvPr id="26" name="Kép 25">
            <a:extLst>
              <a:ext uri="{FF2B5EF4-FFF2-40B4-BE49-F238E27FC236}">
                <a16:creationId xmlns:a16="http://schemas.microsoft.com/office/drawing/2014/main" id="{2F240DA2-5B33-4EF4-B5D0-3789BFCD13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92931" y="2093121"/>
            <a:ext cx="158510" cy="274344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E6D41AF9-7A2A-4230-8F13-6924D0BC89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65162" y="2111411"/>
            <a:ext cx="225572" cy="256054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B0E4F4A9-19BC-4D02-A44C-5BC7384E72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92078" y="2111411"/>
            <a:ext cx="219475" cy="286537"/>
          </a:xfrm>
          <a:prstGeom prst="rect">
            <a:avLst/>
          </a:prstGeom>
        </p:spPr>
      </p:pic>
      <p:grpSp>
        <p:nvGrpSpPr>
          <p:cNvPr id="29" name="Группа 41">
            <a:extLst>
              <a:ext uri="{FF2B5EF4-FFF2-40B4-BE49-F238E27FC236}">
                <a16:creationId xmlns:a16="http://schemas.microsoft.com/office/drawing/2014/main" id="{BB41C916-79D6-4CB0-957E-EE6EAA351222}"/>
              </a:ext>
            </a:extLst>
          </p:cNvPr>
          <p:cNvGrpSpPr/>
          <p:nvPr/>
        </p:nvGrpSpPr>
        <p:grpSpPr>
          <a:xfrm>
            <a:off x="1155590" y="4859609"/>
            <a:ext cx="3036914" cy="738664"/>
            <a:chOff x="844242" y="1674922"/>
            <a:chExt cx="3036914" cy="738664"/>
          </a:xfrm>
        </p:grpSpPr>
        <p:sp>
          <p:nvSpPr>
            <p:cNvPr id="30" name="TextBox 42">
              <a:extLst>
                <a:ext uri="{FF2B5EF4-FFF2-40B4-BE49-F238E27FC236}">
                  <a16:creationId xmlns:a16="http://schemas.microsoft.com/office/drawing/2014/main" id="{7FEB8811-1DF4-46E4-8848-72E672639868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31" name="TextBox 43">
              <a:extLst>
                <a:ext uri="{FF2B5EF4-FFF2-40B4-BE49-F238E27FC236}">
                  <a16:creationId xmlns:a16="http://schemas.microsoft.com/office/drawing/2014/main" id="{455BF21F-B862-4705-AE7B-49F57E39FBA8}"/>
                </a:ext>
              </a:extLst>
            </p:cNvPr>
            <p:cNvSpPr txBox="1"/>
            <p:nvPr/>
          </p:nvSpPr>
          <p:spPr>
            <a:xfrm>
              <a:off x="1168201" y="1674922"/>
              <a:ext cx="27129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Pedagógus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Közreműködő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Vezető</a:t>
              </a: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1635DBC-9BD4-49D1-B832-D62A38B6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0097C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  <p:grpSp>
        <p:nvGrpSpPr>
          <p:cNvPr id="35" name="Группа 41">
            <a:extLst>
              <a:ext uri="{FF2B5EF4-FFF2-40B4-BE49-F238E27FC236}">
                <a16:creationId xmlns:a16="http://schemas.microsoft.com/office/drawing/2014/main" id="{3EC35398-B45B-4EF6-8687-D05AB6C84BE8}"/>
              </a:ext>
            </a:extLst>
          </p:cNvPr>
          <p:cNvGrpSpPr/>
          <p:nvPr/>
        </p:nvGrpSpPr>
        <p:grpSpPr>
          <a:xfrm>
            <a:off x="5107471" y="4842880"/>
            <a:ext cx="2538527" cy="523220"/>
            <a:chOff x="844242" y="1677244"/>
            <a:chExt cx="2538527" cy="523220"/>
          </a:xfrm>
        </p:grpSpPr>
        <p:sp>
          <p:nvSpPr>
            <p:cNvPr id="36" name="TextBox 42">
              <a:extLst>
                <a:ext uri="{FF2B5EF4-FFF2-40B4-BE49-F238E27FC236}">
                  <a16:creationId xmlns:a16="http://schemas.microsoft.com/office/drawing/2014/main" id="{C7B6CFEE-B004-4947-AA2D-1BAE105AEE7C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37" name="TextBox 43">
              <a:extLst>
                <a:ext uri="{FF2B5EF4-FFF2-40B4-BE49-F238E27FC236}">
                  <a16:creationId xmlns:a16="http://schemas.microsoft.com/office/drawing/2014/main" id="{AE863901-0E38-453C-9689-D27733EAC242}"/>
                </a:ext>
              </a:extLst>
            </p:cNvPr>
            <p:cNvSpPr txBox="1"/>
            <p:nvPr/>
          </p:nvSpPr>
          <p:spPr>
            <a:xfrm>
              <a:off x="1172050" y="1677244"/>
              <a:ext cx="18118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Értékelő vezető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Fenntartó</a:t>
              </a:r>
              <a:endParaRPr kumimoji="0" lang="hu-HU" sz="1400" b="0" i="0" u="none" strike="noStrike" kern="0" cap="none" spc="0" normalizeH="0" baseline="0" noProof="0" dirty="0">
                <a:ln>
                  <a:noFill/>
                </a:ln>
                <a:solidFill>
                  <a:srgbClr val="003848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E35D9CB6-FCB9-4FA5-86B3-4C4E3298A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385765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  <p:grpSp>
        <p:nvGrpSpPr>
          <p:cNvPr id="39" name="Группа 41">
            <a:extLst>
              <a:ext uri="{FF2B5EF4-FFF2-40B4-BE49-F238E27FC236}">
                <a16:creationId xmlns:a16="http://schemas.microsoft.com/office/drawing/2014/main" id="{C88824F0-88B9-400B-8703-BA15272ED240}"/>
              </a:ext>
            </a:extLst>
          </p:cNvPr>
          <p:cNvGrpSpPr/>
          <p:nvPr/>
        </p:nvGrpSpPr>
        <p:grpSpPr>
          <a:xfrm>
            <a:off x="1158360" y="5719299"/>
            <a:ext cx="2538527" cy="523220"/>
            <a:chOff x="844242" y="1677244"/>
            <a:chExt cx="2538527" cy="523220"/>
          </a:xfrm>
        </p:grpSpPr>
        <p:sp>
          <p:nvSpPr>
            <p:cNvPr id="40" name="TextBox 42">
              <a:extLst>
                <a:ext uri="{FF2B5EF4-FFF2-40B4-BE49-F238E27FC236}">
                  <a16:creationId xmlns:a16="http://schemas.microsoft.com/office/drawing/2014/main" id="{91B5D112-42F5-4E69-BADB-EB27A5D8D98A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41" name="TextBox 43">
              <a:extLst>
                <a:ext uri="{FF2B5EF4-FFF2-40B4-BE49-F238E27FC236}">
                  <a16:creationId xmlns:a16="http://schemas.microsoft.com/office/drawing/2014/main" id="{590DB779-D3BB-40AC-BE64-2BDDC68B33D8}"/>
                </a:ext>
              </a:extLst>
            </p:cNvPr>
            <p:cNvSpPr txBox="1"/>
            <p:nvPr/>
          </p:nvSpPr>
          <p:spPr>
            <a:xfrm>
              <a:off x="1172050" y="1677244"/>
              <a:ext cx="18118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nem vezető - 3 cél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vezető - 4 cél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3848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BE97115A-9DFB-4A0A-B817-4BC3EB8E4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0097C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  <p:grpSp>
        <p:nvGrpSpPr>
          <p:cNvPr id="43" name="Группа 41">
            <a:extLst>
              <a:ext uri="{FF2B5EF4-FFF2-40B4-BE49-F238E27FC236}">
                <a16:creationId xmlns:a16="http://schemas.microsoft.com/office/drawing/2014/main" id="{BAF74832-8E94-45A9-9A5B-CAB8E9BB2A24}"/>
              </a:ext>
            </a:extLst>
          </p:cNvPr>
          <p:cNvGrpSpPr/>
          <p:nvPr/>
        </p:nvGrpSpPr>
        <p:grpSpPr>
          <a:xfrm>
            <a:off x="5112584" y="5726993"/>
            <a:ext cx="2538527" cy="1031051"/>
            <a:chOff x="844242" y="1677244"/>
            <a:chExt cx="2538527" cy="1031051"/>
          </a:xfrm>
        </p:grpSpPr>
        <p:sp>
          <p:nvSpPr>
            <p:cNvPr id="44" name="TextBox 42">
              <a:extLst>
                <a:ext uri="{FF2B5EF4-FFF2-40B4-BE49-F238E27FC236}">
                  <a16:creationId xmlns:a16="http://schemas.microsoft.com/office/drawing/2014/main" id="{74FF6AA0-C027-4945-8ECA-ED7CA8477EE3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45" name="TextBox 43">
              <a:extLst>
                <a:ext uri="{FF2B5EF4-FFF2-40B4-BE49-F238E27FC236}">
                  <a16:creationId xmlns:a16="http://schemas.microsoft.com/office/drawing/2014/main" id="{7EC6E984-96C5-4AC3-B9F8-EB24F79F0D1A}"/>
                </a:ext>
              </a:extLst>
            </p:cNvPr>
            <p:cNvSpPr txBox="1"/>
            <p:nvPr/>
          </p:nvSpPr>
          <p:spPr>
            <a:xfrm>
              <a:off x="1172050" y="1677244"/>
              <a:ext cx="2078021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e</a:t>
              </a: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gyedi </a:t>
              </a:r>
              <a:r>
                <a:rPr kumimoji="0" lang="hu-HU" sz="1400" b="0" i="0" u="sng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intézményi</a:t>
              </a: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 értékelési szempont</a:t>
              </a:r>
              <a:endParaRPr kumimoji="0" lang="hu-HU" sz="1400" b="0" i="0" u="sng" strike="noStrike" kern="0" cap="none" spc="0" normalizeH="0" baseline="0" noProof="0" dirty="0">
                <a:ln>
                  <a:noFill/>
                </a:ln>
                <a:solidFill>
                  <a:srgbClr val="003848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u="sng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e</a:t>
              </a:r>
              <a:r>
                <a:rPr kumimoji="0" lang="hu-HU" sz="1400" b="0" i="0" u="sng" strike="noStrike" kern="0" cap="none" spc="0" normalizeH="0" baseline="0" noProof="0" dirty="0" err="1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gyéni</a:t>
              </a:r>
              <a:r>
                <a:rPr kumimoji="0" lang="hu-HU" sz="1400" b="0" i="0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 </a:t>
              </a: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értékelési szempont</a:t>
              </a:r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161FD054-03F5-48E8-9835-DE43C3572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385765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  <p:grpSp>
        <p:nvGrpSpPr>
          <p:cNvPr id="47" name="Группа 41">
            <a:extLst>
              <a:ext uri="{FF2B5EF4-FFF2-40B4-BE49-F238E27FC236}">
                <a16:creationId xmlns:a16="http://schemas.microsoft.com/office/drawing/2014/main" id="{D2571DBA-DF92-4B26-B739-6F2A79D803A8}"/>
              </a:ext>
            </a:extLst>
          </p:cNvPr>
          <p:cNvGrpSpPr/>
          <p:nvPr/>
        </p:nvGrpSpPr>
        <p:grpSpPr>
          <a:xfrm>
            <a:off x="8907066" y="5678242"/>
            <a:ext cx="2538527" cy="523220"/>
            <a:chOff x="844242" y="1677244"/>
            <a:chExt cx="2538527" cy="523220"/>
          </a:xfrm>
        </p:grpSpPr>
        <p:sp>
          <p:nvSpPr>
            <p:cNvPr id="48" name="TextBox 42">
              <a:extLst>
                <a:ext uri="{FF2B5EF4-FFF2-40B4-BE49-F238E27FC236}">
                  <a16:creationId xmlns:a16="http://schemas.microsoft.com/office/drawing/2014/main" id="{8D70E16D-130E-4F97-9890-B8B7924AF19E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49" name="TextBox 43">
              <a:extLst>
                <a:ext uri="{FF2B5EF4-FFF2-40B4-BE49-F238E27FC236}">
                  <a16:creationId xmlns:a16="http://schemas.microsoft.com/office/drawing/2014/main" id="{F66BD1DA-0E0F-421E-BBF7-AAE583ECBC1E}"/>
                </a:ext>
              </a:extLst>
            </p:cNvPr>
            <p:cNvSpPr txBox="1"/>
            <p:nvPr/>
          </p:nvSpPr>
          <p:spPr>
            <a:xfrm>
              <a:off x="1172050" y="1677244"/>
              <a:ext cx="20780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értékelés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önértékelés (opcionális)</a:t>
              </a:r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F70A9F08-67CE-491D-9817-78590870A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FFB74E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  <p:grpSp>
        <p:nvGrpSpPr>
          <p:cNvPr id="51" name="Группа 41">
            <a:extLst>
              <a:ext uri="{FF2B5EF4-FFF2-40B4-BE49-F238E27FC236}">
                <a16:creationId xmlns:a16="http://schemas.microsoft.com/office/drawing/2014/main" id="{7ACB3456-A1DE-470C-99A5-345E5E4598A1}"/>
              </a:ext>
            </a:extLst>
          </p:cNvPr>
          <p:cNvGrpSpPr/>
          <p:nvPr/>
        </p:nvGrpSpPr>
        <p:grpSpPr>
          <a:xfrm>
            <a:off x="8907066" y="4840047"/>
            <a:ext cx="2538527" cy="738664"/>
            <a:chOff x="844242" y="1677244"/>
            <a:chExt cx="2538527" cy="738664"/>
          </a:xfrm>
        </p:grpSpPr>
        <p:sp>
          <p:nvSpPr>
            <p:cNvPr id="52" name="TextBox 42">
              <a:extLst>
                <a:ext uri="{FF2B5EF4-FFF2-40B4-BE49-F238E27FC236}">
                  <a16:creationId xmlns:a16="http://schemas.microsoft.com/office/drawing/2014/main" id="{A4A9894B-878B-4CDC-8899-D704D6BD8C00}"/>
                </a:ext>
              </a:extLst>
            </p:cNvPr>
            <p:cNvSpPr txBox="1"/>
            <p:nvPr/>
          </p:nvSpPr>
          <p:spPr>
            <a:xfrm>
              <a:off x="1156096" y="1754188"/>
              <a:ext cx="222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53" name="TextBox 43">
              <a:extLst>
                <a:ext uri="{FF2B5EF4-FFF2-40B4-BE49-F238E27FC236}">
                  <a16:creationId xmlns:a16="http://schemas.microsoft.com/office/drawing/2014/main" id="{5EE4081E-2AD4-4D0C-9FAB-DC377EEFC93A}"/>
                </a:ext>
              </a:extLst>
            </p:cNvPr>
            <p:cNvSpPr txBox="1"/>
            <p:nvPr/>
          </p:nvSpPr>
          <p:spPr>
            <a:xfrm>
              <a:off x="1172050" y="1677244"/>
              <a:ext cx="207802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Közreműködő (SZMSZ)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Értékelő vezető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400" kern="0" dirty="0">
                  <a:solidFill>
                    <a:srgbClr val="003848"/>
                  </a:solidFill>
                  <a:ea typeface="Roboto Light" panose="02000000000000000000" pitchFamily="2" charset="0"/>
                </a:rPr>
                <a:t>F</a:t>
              </a:r>
              <a:r>
                <a:rPr kumimoji="0" lang="hu-HU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848"/>
                  </a:solidFill>
                  <a:effectLst/>
                  <a:uLnTx/>
                  <a:uFillTx/>
                  <a:ea typeface="Roboto Light" panose="02000000000000000000" pitchFamily="2" charset="0"/>
                </a:rPr>
                <a:t>enntartó</a:t>
              </a:r>
              <a:endParaRPr kumimoji="0" lang="hu-HU" sz="1400" b="0" i="0" u="none" strike="noStrike" kern="0" cap="none" spc="0" normalizeH="0" baseline="0" noProof="0" dirty="0">
                <a:ln>
                  <a:noFill/>
                </a:ln>
                <a:solidFill>
                  <a:srgbClr val="003848"/>
                </a:solidFill>
                <a:effectLst/>
                <a:uLnTx/>
                <a:uFillTx/>
                <a:ea typeface="Roboto Light" panose="02000000000000000000" pitchFamily="2" charset="0"/>
              </a:endParaRPr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FF3D3BD2-79C8-437E-AEEB-E3660F624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242" y="1781691"/>
              <a:ext cx="279400" cy="276225"/>
            </a:xfrm>
            <a:custGeom>
              <a:avLst/>
              <a:gdLst>
                <a:gd name="T0" fmla="*/ 383 w 774"/>
                <a:gd name="T1" fmla="*/ 0 h 766"/>
                <a:gd name="T2" fmla="*/ 0 w 774"/>
                <a:gd name="T3" fmla="*/ 383 h 766"/>
                <a:gd name="T4" fmla="*/ 383 w 774"/>
                <a:gd name="T5" fmla="*/ 765 h 766"/>
                <a:gd name="T6" fmla="*/ 773 w 774"/>
                <a:gd name="T7" fmla="*/ 383 h 766"/>
                <a:gd name="T8" fmla="*/ 383 w 774"/>
                <a:gd name="T9" fmla="*/ 0 h 766"/>
                <a:gd name="T10" fmla="*/ 581 w 774"/>
                <a:gd name="T11" fmla="*/ 419 h 766"/>
                <a:gd name="T12" fmla="*/ 427 w 774"/>
                <a:gd name="T13" fmla="*/ 419 h 766"/>
                <a:gd name="T14" fmla="*/ 427 w 774"/>
                <a:gd name="T15" fmla="*/ 574 h 766"/>
                <a:gd name="T16" fmla="*/ 346 w 774"/>
                <a:gd name="T17" fmla="*/ 574 h 766"/>
                <a:gd name="T18" fmla="*/ 346 w 774"/>
                <a:gd name="T19" fmla="*/ 419 h 766"/>
                <a:gd name="T20" fmla="*/ 192 w 774"/>
                <a:gd name="T21" fmla="*/ 419 h 766"/>
                <a:gd name="T22" fmla="*/ 192 w 774"/>
                <a:gd name="T23" fmla="*/ 346 h 766"/>
                <a:gd name="T24" fmla="*/ 346 w 774"/>
                <a:gd name="T25" fmla="*/ 346 h 766"/>
                <a:gd name="T26" fmla="*/ 346 w 774"/>
                <a:gd name="T27" fmla="*/ 191 h 766"/>
                <a:gd name="T28" fmla="*/ 427 w 774"/>
                <a:gd name="T29" fmla="*/ 191 h 766"/>
                <a:gd name="T30" fmla="*/ 427 w 774"/>
                <a:gd name="T31" fmla="*/ 346 h 766"/>
                <a:gd name="T32" fmla="*/ 581 w 774"/>
                <a:gd name="T33" fmla="*/ 346 h 766"/>
                <a:gd name="T34" fmla="*/ 581 w 774"/>
                <a:gd name="T35" fmla="*/ 41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4" h="766">
                  <a:moveTo>
                    <a:pt x="383" y="0"/>
                  </a:moveTo>
                  <a:cubicBezTo>
                    <a:pt x="177" y="0"/>
                    <a:pt x="0" y="169"/>
                    <a:pt x="0" y="383"/>
                  </a:cubicBezTo>
                  <a:cubicBezTo>
                    <a:pt x="0" y="596"/>
                    <a:pt x="173" y="765"/>
                    <a:pt x="383" y="765"/>
                  </a:cubicBezTo>
                  <a:cubicBezTo>
                    <a:pt x="592" y="765"/>
                    <a:pt x="773" y="596"/>
                    <a:pt x="773" y="383"/>
                  </a:cubicBezTo>
                  <a:cubicBezTo>
                    <a:pt x="773" y="169"/>
                    <a:pt x="596" y="0"/>
                    <a:pt x="383" y="0"/>
                  </a:cubicBezTo>
                  <a:close/>
                  <a:moveTo>
                    <a:pt x="581" y="419"/>
                  </a:moveTo>
                  <a:lnTo>
                    <a:pt x="427" y="419"/>
                  </a:lnTo>
                  <a:lnTo>
                    <a:pt x="427" y="574"/>
                  </a:lnTo>
                  <a:lnTo>
                    <a:pt x="346" y="574"/>
                  </a:lnTo>
                  <a:lnTo>
                    <a:pt x="346" y="419"/>
                  </a:lnTo>
                  <a:lnTo>
                    <a:pt x="192" y="419"/>
                  </a:lnTo>
                  <a:lnTo>
                    <a:pt x="192" y="346"/>
                  </a:lnTo>
                  <a:lnTo>
                    <a:pt x="346" y="346"/>
                  </a:lnTo>
                  <a:lnTo>
                    <a:pt x="346" y="191"/>
                  </a:lnTo>
                  <a:lnTo>
                    <a:pt x="427" y="191"/>
                  </a:lnTo>
                  <a:lnTo>
                    <a:pt x="427" y="346"/>
                  </a:lnTo>
                  <a:lnTo>
                    <a:pt x="581" y="346"/>
                  </a:lnTo>
                  <a:lnTo>
                    <a:pt x="581" y="419"/>
                  </a:lnTo>
                  <a:close/>
                </a:path>
              </a:pathLst>
            </a:custGeom>
            <a:solidFill>
              <a:srgbClr val="FFB74E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Robot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02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22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E977C81-3E0F-426B-A987-31A167B4C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032" y="831991"/>
            <a:ext cx="8077199" cy="991116"/>
          </a:xfrm>
        </p:spPr>
        <p:txBody>
          <a:bodyPr>
            <a:normAutofit/>
          </a:bodyPr>
          <a:lstStyle/>
          <a:p>
            <a:r>
              <a:rPr lang="hu-HU" sz="3400" b="1" dirty="0">
                <a:solidFill>
                  <a:srgbClr val="003848"/>
                </a:solidFill>
                <a:latin typeface="Roboto"/>
              </a:rPr>
              <a:t>Teljesítménycélok rögzítése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5BDB69-E6FB-4FEB-A3B2-D271722ED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88" y="2017732"/>
            <a:ext cx="7891653" cy="4488916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hu-HU" sz="2600" b="1" dirty="0">
                <a:solidFill>
                  <a:srgbClr val="003848"/>
                </a:solidFill>
              </a:rPr>
              <a:t>Ki rögzíti és kinek a teljesítménycéljait?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Pedagógus               –&gt; saját céljait (opcionális)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Közreműködő          –&gt; saját + pedagógusok céljait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Értékelő vezető       –&gt; saját + pedagógusok + egyéb vezetők céljait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Fenntartó                 –&gt; értékelő vezető céljait (opcionális)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hu-HU" sz="2600" b="1" dirty="0">
                <a:solidFill>
                  <a:srgbClr val="003848"/>
                </a:solidFill>
              </a:rPr>
              <a:t>Hol lehet rögzíteni a teljesítménycélokat?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saját célokat   –&gt; TÉR / Egyéni teljesítménycélok menüpontban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pedagógusok céljait   –&gt; TÉR / Alkalmazottak teljesítménycéljai menüpontban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egyéb vezetők céljait –&gt; KRÉTA Adminisztrátor modulban (új felület)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200" dirty="0">
                <a:solidFill>
                  <a:srgbClr val="003848"/>
                </a:solidFill>
              </a:rPr>
              <a:t>értékelő vezető céljait –&gt; fenntartói rendszer FEM moduljában</a:t>
            </a:r>
          </a:p>
        </p:txBody>
      </p:sp>
      <p:cxnSp>
        <p:nvCxnSpPr>
          <p:cNvPr id="4" name="Прямая соединительная линия 17">
            <a:extLst>
              <a:ext uri="{FF2B5EF4-FFF2-40B4-BE49-F238E27FC236}">
                <a16:creationId xmlns:a16="http://schemas.microsoft.com/office/drawing/2014/main" id="{F826B1C3-DBD1-40AB-9983-A6A4B552CC4D}"/>
              </a:ext>
            </a:extLst>
          </p:cNvPr>
          <p:cNvCxnSpPr>
            <a:cxnSpLocks/>
          </p:cNvCxnSpPr>
          <p:nvPr/>
        </p:nvCxnSpPr>
        <p:spPr>
          <a:xfrm>
            <a:off x="456046" y="2017732"/>
            <a:ext cx="0" cy="415137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ép 6">
            <a:extLst>
              <a:ext uri="{FF2B5EF4-FFF2-40B4-BE49-F238E27FC236}">
                <a16:creationId xmlns:a16="http://schemas.microsoft.com/office/drawing/2014/main" id="{AB724C18-FA6F-4F3B-8599-1D83F0AF3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3" y="6506648"/>
            <a:ext cx="932769" cy="24995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850A680-59D7-4564-AA5C-700552105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33" y="46800"/>
            <a:ext cx="5730221" cy="78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9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E977C81-3E0F-426B-A987-31A167B4C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121" y="831991"/>
            <a:ext cx="8077199" cy="991116"/>
          </a:xfrm>
        </p:spPr>
        <p:txBody>
          <a:bodyPr>
            <a:normAutofit/>
          </a:bodyPr>
          <a:lstStyle/>
          <a:p>
            <a:r>
              <a:rPr lang="hu-HU" sz="3400" b="1" dirty="0">
                <a:solidFill>
                  <a:srgbClr val="003848"/>
                </a:solidFill>
                <a:latin typeface="Roboto"/>
              </a:rPr>
              <a:t>Teljesítménycélok jóváhagyása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5BDB69-E6FB-4FEB-A3B2-D271722ED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322" y="2179844"/>
            <a:ext cx="8075617" cy="457676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hu-HU" sz="2400" b="1" dirty="0">
                <a:solidFill>
                  <a:srgbClr val="003848"/>
                </a:solidFill>
              </a:rPr>
              <a:t>Ki hagyja jóvá a teljesítménycélokat?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pedagógusok céljait     –&gt; Értékelő vezető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egyéb vezetők céljait    –&gt; Értékelő vezető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értékelő vezető céljait  –&gt; Fenntartó</a:t>
            </a:r>
          </a:p>
          <a:p>
            <a:pPr marL="0" indent="0">
              <a:spcBef>
                <a:spcPts val="3600"/>
              </a:spcBef>
              <a:spcAft>
                <a:spcPts val="1200"/>
              </a:spcAft>
              <a:buNone/>
            </a:pPr>
            <a:r>
              <a:rPr lang="hu-HU" sz="2400" b="1" dirty="0">
                <a:solidFill>
                  <a:srgbClr val="003848"/>
                </a:solidFill>
              </a:rPr>
              <a:t>Hol hagyja jóvá a teljesítménycélokat?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pedagógusok céljait    –&gt; TÉR / Alkalmazottak teljesítménycéljai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egyéb vezetők céljait   –&gt; KRÉTA Adminisztrátor modulban (új felület)</a:t>
            </a:r>
          </a:p>
          <a:p>
            <a:pPr marL="54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értékelő vezető céljait  –&gt; fenntartói rendszer FEM moduljában</a:t>
            </a:r>
          </a:p>
        </p:txBody>
      </p:sp>
      <p:cxnSp>
        <p:nvCxnSpPr>
          <p:cNvPr id="4" name="Прямая соединительная линия 17">
            <a:extLst>
              <a:ext uri="{FF2B5EF4-FFF2-40B4-BE49-F238E27FC236}">
                <a16:creationId xmlns:a16="http://schemas.microsoft.com/office/drawing/2014/main" id="{F826B1C3-DBD1-40AB-9983-A6A4B552CC4D}"/>
              </a:ext>
            </a:extLst>
          </p:cNvPr>
          <p:cNvCxnSpPr>
            <a:cxnSpLocks/>
          </p:cNvCxnSpPr>
          <p:nvPr/>
        </p:nvCxnSpPr>
        <p:spPr>
          <a:xfrm flipH="1">
            <a:off x="364738" y="2179844"/>
            <a:ext cx="226" cy="3881051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ép 6">
            <a:extLst>
              <a:ext uri="{FF2B5EF4-FFF2-40B4-BE49-F238E27FC236}">
                <a16:creationId xmlns:a16="http://schemas.microsoft.com/office/drawing/2014/main" id="{AB724C18-FA6F-4F3B-8599-1D83F0AF3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3" y="6506648"/>
            <a:ext cx="932769" cy="24995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850A680-59D7-4564-AA5C-700552105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33" y="46800"/>
            <a:ext cx="5730221" cy="78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2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101917"/>
            <a:ext cx="9683423" cy="786452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Teljesítménycélok jóváhagyása</a:t>
            </a:r>
            <a:endParaRPr lang="hu-HU" sz="36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9672A471-7664-4958-A961-39F9CC17AE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76"/>
          <a:stretch/>
        </p:blipFill>
        <p:spPr>
          <a:xfrm>
            <a:off x="620661" y="2291178"/>
            <a:ext cx="5458895" cy="2643461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2EE2F291-C39E-4509-84D6-62F42846B13D}"/>
              </a:ext>
            </a:extLst>
          </p:cNvPr>
          <p:cNvSpPr txBox="1"/>
          <p:nvPr/>
        </p:nvSpPr>
        <p:spPr>
          <a:xfrm>
            <a:off x="587543" y="1503138"/>
            <a:ext cx="3036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385765"/>
                </a:solidFill>
              </a:rPr>
              <a:t>Elektronikus naplóban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8171E1F-C4EE-4884-BEF3-B307FE2775E2}"/>
              </a:ext>
            </a:extLst>
          </p:cNvPr>
          <p:cNvSpPr txBox="1"/>
          <p:nvPr/>
        </p:nvSpPr>
        <p:spPr>
          <a:xfrm>
            <a:off x="6810798" y="1364639"/>
            <a:ext cx="43294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385765"/>
                </a:solidFill>
              </a:rPr>
              <a:t>KRÉTA Adminisztrátor modulban</a:t>
            </a:r>
          </a:p>
          <a:p>
            <a:r>
              <a:rPr lang="hu-HU" b="1" dirty="0">
                <a:hlinkClick r:id="rId5"/>
              </a:rPr>
              <a:t>https://kretaadmin.e-kreta.hu/</a:t>
            </a:r>
            <a:endParaRPr lang="hu-HU" sz="2400" b="1" dirty="0">
              <a:solidFill>
                <a:srgbClr val="385765"/>
              </a:solidFill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B14ADD78-E229-4BA9-9864-EBEE49A71A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798" y="2241154"/>
            <a:ext cx="4760541" cy="451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15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3D94F7D2-6D14-4195-8F77-D3A329A93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01" y="0"/>
            <a:ext cx="5730737" cy="786452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F521CD1E-C232-4BFC-9C96-3905518B629B}"/>
              </a:ext>
            </a:extLst>
          </p:cNvPr>
          <p:cNvSpPr txBox="1"/>
          <p:nvPr/>
        </p:nvSpPr>
        <p:spPr>
          <a:xfrm>
            <a:off x="615885" y="904855"/>
            <a:ext cx="5314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Értékelési szempontok </a:t>
            </a:r>
          </a:p>
        </p:txBody>
      </p:sp>
      <p:cxnSp>
        <p:nvCxnSpPr>
          <p:cNvPr id="9" name="Прямая соединительная линия 17">
            <a:extLst>
              <a:ext uri="{FF2B5EF4-FFF2-40B4-BE49-F238E27FC236}">
                <a16:creationId xmlns:a16="http://schemas.microsoft.com/office/drawing/2014/main" id="{1908A08C-627C-451E-8587-165CBB089C59}"/>
              </a:ext>
            </a:extLst>
          </p:cNvPr>
          <p:cNvCxnSpPr>
            <a:cxnSpLocks/>
          </p:cNvCxnSpPr>
          <p:nvPr/>
        </p:nvCxnSpPr>
        <p:spPr>
          <a:xfrm>
            <a:off x="387285" y="1812007"/>
            <a:ext cx="0" cy="4415057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CBCEFD4-1984-444F-8BDC-985800CB5073}"/>
              </a:ext>
            </a:extLst>
          </p:cNvPr>
          <p:cNvSpPr txBox="1"/>
          <p:nvPr/>
        </p:nvSpPr>
        <p:spPr>
          <a:xfrm>
            <a:off x="533589" y="1812007"/>
            <a:ext cx="71967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u-HU" sz="2400" b="1" dirty="0">
                <a:solidFill>
                  <a:srgbClr val="003848"/>
                </a:solidFill>
              </a:rPr>
              <a:t>Egyedi intézményi értékelési szempontok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pedagógusok értékeléséhez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feladatellátási helyenként annyi szempont kell, ahány ellátott köznevelési feladata van az intézménynek 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6 szempont egységes, a hetedik egyedi (intézményspecifikus)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Elektronikus naplóban kell rögzíteni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hu-HU" sz="2400" b="1" dirty="0">
                <a:solidFill>
                  <a:srgbClr val="003848"/>
                </a:solidFill>
              </a:rPr>
              <a:t>Egyéni értékelési szempontok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egyéb vezetők értékeléséhez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minden vezetőnek külön kell rögzíteni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6 szempont egységes, a hetedik egyéni</a:t>
            </a:r>
          </a:p>
          <a:p>
            <a:pPr marL="7200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KRÉTA Adminisztrátor modulban kell rögzíteni</a:t>
            </a:r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FBFBAA75-90B8-4AC5-9575-0B1778FA7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01" y="6454725"/>
            <a:ext cx="932769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4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39322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Egyedi intézményi értékelési szempont rögzítése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9672A471-7664-4958-A961-39F9CC17A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49" y="1443678"/>
            <a:ext cx="4940009" cy="2472934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2EE2F291-C39E-4509-84D6-62F42846B13D}"/>
              </a:ext>
            </a:extLst>
          </p:cNvPr>
          <p:cNvSpPr txBox="1"/>
          <p:nvPr/>
        </p:nvSpPr>
        <p:spPr>
          <a:xfrm>
            <a:off x="5530133" y="1630018"/>
            <a:ext cx="3036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385765"/>
                </a:solidFill>
              </a:rPr>
              <a:t>Elektronikus naplóban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44CE1269-17BD-4D43-A6E5-93C3BFF27A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509" y="3201353"/>
            <a:ext cx="9884470" cy="289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3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55832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Egyéni értékelési szempont rögzítése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B455DF3F-9F7B-4E55-9D26-3B341CD765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359" y="2332025"/>
            <a:ext cx="6820669" cy="4269002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B8171E1F-C4EE-4884-BEF3-B307FE2775E2}"/>
              </a:ext>
            </a:extLst>
          </p:cNvPr>
          <p:cNvSpPr txBox="1"/>
          <p:nvPr/>
        </p:nvSpPr>
        <p:spPr>
          <a:xfrm>
            <a:off x="351904" y="1168076"/>
            <a:ext cx="43294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385765"/>
                </a:solidFill>
              </a:rPr>
              <a:t>KRÉTA Adminisztrátor modulban</a:t>
            </a:r>
          </a:p>
          <a:p>
            <a:r>
              <a:rPr lang="hu-HU" b="1" dirty="0">
                <a:hlinkClick r:id="rId5"/>
              </a:rPr>
              <a:t>https://kretaadmin.e-kreta.hu/</a:t>
            </a:r>
            <a:endParaRPr lang="hu-HU" sz="2400" b="1" dirty="0">
              <a:solidFill>
                <a:srgbClr val="385765"/>
              </a:solidFill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6B9978E2-44B2-4C98-B8F4-A7A559FE67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929" y="1007984"/>
            <a:ext cx="6317527" cy="1158340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45E1DB6D-6007-4954-9788-C8122BB713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9" y="2706705"/>
            <a:ext cx="3878916" cy="261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8FE01B-8DDC-4ABA-97D6-E595C118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6379" y="393226"/>
            <a:ext cx="2558493" cy="786453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Értékelés</a:t>
            </a:r>
            <a:endParaRPr lang="hu-HU" sz="36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5BD5E68-B9B2-4155-9868-D6B48A27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27" y="0"/>
            <a:ext cx="5269186" cy="78645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7358D7A4-1086-4E77-A447-32A64D608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49" y="1050748"/>
            <a:ext cx="96500" cy="4773003"/>
          </a:xfrm>
          <a:prstGeom prst="rect">
            <a:avLst/>
          </a:prstGeom>
        </p:spPr>
      </p:pic>
      <p:sp>
        <p:nvSpPr>
          <p:cNvPr id="8" name="Tartalom helye 2">
            <a:extLst>
              <a:ext uri="{FF2B5EF4-FFF2-40B4-BE49-F238E27FC236}">
                <a16:creationId xmlns:a16="http://schemas.microsoft.com/office/drawing/2014/main" id="{85BBA429-3943-4536-93A5-5BA47C2FE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949" y="1169944"/>
            <a:ext cx="7891653" cy="4926435"/>
          </a:xfrm>
        </p:spPr>
        <p:txBody>
          <a:bodyPr>
            <a:normAutofit/>
          </a:bodyPr>
          <a:lstStyle/>
          <a:p>
            <a:pPr marL="180000" indent="0">
              <a:spcAft>
                <a:spcPts val="1200"/>
              </a:spcAft>
              <a:buNone/>
            </a:pPr>
            <a:r>
              <a:rPr lang="hu-HU" sz="2400" b="1" dirty="0">
                <a:solidFill>
                  <a:srgbClr val="003848"/>
                </a:solidFill>
              </a:rPr>
              <a:t>Ki értékel kit?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Pedagógus            –&gt; saját magát /önértékelés/ (opcionális)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Közreműködő       –&gt; a kijelölt pedagógusokat (opcionális)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Értékelő vezető    –&gt; összes pedagógust + egyéb vezetőit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Fenntartó              –&gt; értékelő vezetőt</a:t>
            </a:r>
            <a:endParaRPr lang="hu-HU" sz="2400" b="1" dirty="0">
              <a:solidFill>
                <a:srgbClr val="003848"/>
              </a:solidFill>
            </a:endParaRPr>
          </a:p>
          <a:p>
            <a:pPr marL="180000" indent="0">
              <a:spcBef>
                <a:spcPts val="2400"/>
              </a:spcBef>
              <a:buNone/>
            </a:pPr>
            <a:r>
              <a:rPr lang="hu-HU" sz="2400" b="1" dirty="0">
                <a:solidFill>
                  <a:srgbClr val="003848"/>
                </a:solidFill>
              </a:rPr>
              <a:t>Hol értékel?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önértékelést         –&gt; Elektronikus naplóban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pedagógusokat    –&gt; Elektronikus naplóban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egyéb vezetőket  –&gt; KRÉTA Adminisztrátor modulban (új felület)</a:t>
            </a:r>
          </a:p>
          <a:p>
            <a:pPr marL="7200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értékelő vezetőt  –&gt; Fenntartói rendszerben</a:t>
            </a:r>
          </a:p>
        </p:txBody>
      </p:sp>
    </p:spTree>
    <p:extLst>
      <p:ext uri="{BB962C8B-B14F-4D97-AF65-F5344CB8AC3E}">
        <p14:creationId xmlns:p14="http://schemas.microsoft.com/office/powerpoint/2010/main" val="408647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8FE01B-8DDC-4ABA-97D6-E595C118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702" y="979239"/>
            <a:ext cx="5699463" cy="786453"/>
          </a:xfrm>
        </p:spPr>
        <p:txBody>
          <a:bodyPr>
            <a:no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Pedagógus értékelése</a:t>
            </a:r>
            <a:endParaRPr lang="hu-HU" sz="36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5BD5E68-B9B2-4155-9868-D6B48A27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27" y="0"/>
            <a:ext cx="5269186" cy="78645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7358D7A4-1086-4E77-A447-32A64D608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855" y="2381056"/>
            <a:ext cx="59051" cy="2920753"/>
          </a:xfrm>
          <a:prstGeom prst="rect">
            <a:avLst/>
          </a:prstGeom>
        </p:spPr>
      </p:pic>
      <p:sp>
        <p:nvSpPr>
          <p:cNvPr id="8" name="Tartalom helye 2">
            <a:extLst>
              <a:ext uri="{FF2B5EF4-FFF2-40B4-BE49-F238E27FC236}">
                <a16:creationId xmlns:a16="http://schemas.microsoft.com/office/drawing/2014/main" id="{85BBA429-3943-4536-93A5-5BA47C2FE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906" y="2381056"/>
            <a:ext cx="7891653" cy="3104478"/>
          </a:xfrm>
        </p:spPr>
        <p:txBody>
          <a:bodyPr>
            <a:normAutofit/>
          </a:bodyPr>
          <a:lstStyle/>
          <a:p>
            <a:pPr marL="180000" indent="0">
              <a:buNone/>
            </a:pPr>
            <a:r>
              <a:rPr lang="hu-HU" sz="2400" b="1" dirty="0">
                <a:solidFill>
                  <a:srgbClr val="003848"/>
                </a:solidFill>
              </a:rPr>
              <a:t>Hol értékelhető?</a:t>
            </a:r>
          </a:p>
          <a:p>
            <a:pPr marL="180000" indent="0">
              <a:buNone/>
            </a:pPr>
            <a:r>
              <a:rPr lang="hu-HU" sz="2000" dirty="0">
                <a:solidFill>
                  <a:srgbClr val="003848"/>
                </a:solidFill>
              </a:rPr>
              <a:t>Az Elektronikus napló TÉR csempére kattintva az </a:t>
            </a:r>
            <a:r>
              <a:rPr lang="hu-HU" sz="2000" b="1" dirty="0">
                <a:solidFill>
                  <a:srgbClr val="003848"/>
                </a:solidFill>
              </a:rPr>
              <a:t>Alkalmazottak értékelései</a:t>
            </a:r>
            <a:r>
              <a:rPr lang="hu-HU" sz="2000" dirty="0">
                <a:solidFill>
                  <a:srgbClr val="003848"/>
                </a:solidFill>
              </a:rPr>
              <a:t> menüpontban</a:t>
            </a:r>
          </a:p>
          <a:p>
            <a:pPr marL="180000" indent="0">
              <a:buNone/>
            </a:pPr>
            <a:endParaRPr lang="hu-HU" sz="2000" b="1" dirty="0">
              <a:solidFill>
                <a:srgbClr val="003848"/>
              </a:solidFill>
            </a:endParaRPr>
          </a:p>
          <a:p>
            <a:pPr marL="180000" indent="0">
              <a:buNone/>
            </a:pPr>
            <a:r>
              <a:rPr lang="hu-HU" sz="2400" b="1" dirty="0">
                <a:solidFill>
                  <a:srgbClr val="003848"/>
                </a:solidFill>
              </a:rPr>
              <a:t>Mikor értékelhető?</a:t>
            </a:r>
          </a:p>
          <a:p>
            <a:pPr marL="5229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Van 3 db jóváhagyott teljesítménycélja</a:t>
            </a:r>
          </a:p>
          <a:p>
            <a:pPr marL="5229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Van rá vonatkozó egyedi intézményi értékelési szempont rögzítve</a:t>
            </a:r>
          </a:p>
          <a:p>
            <a:pPr marL="180000" indent="0">
              <a:buNone/>
            </a:pPr>
            <a:endParaRPr lang="hu-HU" sz="2000" dirty="0">
              <a:solidFill>
                <a:srgbClr val="00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53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CCB6BCFF-1B1E-4D8B-895E-179B46F89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831" y="1655064"/>
            <a:ext cx="5603487" cy="786452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550C473D-CB63-4FA4-81F9-441EC0AB079A}"/>
              </a:ext>
            </a:extLst>
          </p:cNvPr>
          <p:cNvSpPr/>
          <p:nvPr/>
        </p:nvSpPr>
        <p:spPr>
          <a:xfrm>
            <a:off x="6728001" y="635927"/>
            <a:ext cx="533400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hu-HU" sz="2800" b="1" dirty="0">
                <a:solidFill>
                  <a:srgbClr val="003848"/>
                </a:solidFill>
              </a:rPr>
              <a:t>Jogszabályi háttér</a:t>
            </a:r>
          </a:p>
          <a:p>
            <a:r>
              <a:rPr lang="hu-HU" sz="2000" dirty="0">
                <a:solidFill>
                  <a:srgbClr val="003848"/>
                </a:solidFill>
              </a:rPr>
              <a:t>A teljesítményértékelés megvalósításának szabályait a pedagógusok teljesítményértékeléséről szóló 18/2024. (IV.4.) BM rendelet tartalmazza, amely 2024. június 1-jén lépett hatályba.</a:t>
            </a:r>
          </a:p>
          <a:p>
            <a:endParaRPr lang="hu-HU" dirty="0">
              <a:solidFill>
                <a:srgbClr val="003848"/>
              </a:solidFill>
            </a:endParaRPr>
          </a:p>
          <a:p>
            <a:pPr>
              <a:spcAft>
                <a:spcPts val="600"/>
              </a:spcAft>
            </a:pPr>
            <a:r>
              <a:rPr lang="hu-HU" sz="2800" b="1" dirty="0">
                <a:solidFill>
                  <a:srgbClr val="003848"/>
                </a:solidFill>
              </a:rPr>
              <a:t>Szakmai, módszertani ajánlások</a:t>
            </a:r>
          </a:p>
          <a:p>
            <a:r>
              <a:rPr lang="hu-HU" sz="2000" dirty="0">
                <a:solidFill>
                  <a:srgbClr val="003848"/>
                </a:solidFill>
              </a:rPr>
              <a:t>Az Oktatási Hivatal honlapján szakmai, módszertani útmutatók érhetők el, melyeket minden év július 15-ig tesznek közzé.</a:t>
            </a:r>
          </a:p>
          <a:p>
            <a:endParaRPr lang="hu-HU" sz="2000" dirty="0">
              <a:solidFill>
                <a:srgbClr val="003848"/>
              </a:solidFill>
            </a:endParaRPr>
          </a:p>
          <a:p>
            <a:pPr>
              <a:spcAft>
                <a:spcPts val="600"/>
              </a:spcAft>
            </a:pPr>
            <a:r>
              <a:rPr lang="hu-HU" sz="2800" b="1" dirty="0">
                <a:solidFill>
                  <a:srgbClr val="003848"/>
                </a:solidFill>
              </a:rPr>
              <a:t>Adminisztráció</a:t>
            </a:r>
          </a:p>
          <a:p>
            <a:r>
              <a:rPr lang="hu-HU" sz="2000" dirty="0">
                <a:solidFill>
                  <a:srgbClr val="003848"/>
                </a:solidFill>
              </a:rPr>
              <a:t>A teljesítményértékelés adminisztrációját a KRÉTA Pedagógus Teljesítményértékelő Rendszerben (PED TÉR) kell végezni.</a:t>
            </a:r>
          </a:p>
        </p:txBody>
      </p:sp>
    </p:spTree>
    <p:extLst>
      <p:ext uri="{BB962C8B-B14F-4D97-AF65-F5344CB8AC3E}">
        <p14:creationId xmlns:p14="http://schemas.microsoft.com/office/powerpoint/2010/main" val="2459027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5" y="6950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Pedagógus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2EE2F291-C39E-4509-84D6-62F42846B13D}"/>
              </a:ext>
            </a:extLst>
          </p:cNvPr>
          <p:cNvSpPr txBox="1"/>
          <p:nvPr/>
        </p:nvSpPr>
        <p:spPr>
          <a:xfrm>
            <a:off x="6096000" y="1534072"/>
            <a:ext cx="4611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>
                <a:solidFill>
                  <a:srgbClr val="385765"/>
                </a:solidFill>
              </a:rPr>
              <a:t>Elektronikus naplóban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1D5B2675-A38F-4E1D-9149-23FCFDCB29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25" y="1540174"/>
            <a:ext cx="4877481" cy="3553321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E9BA747F-5443-49AE-936E-EE3F2979ED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319" y="2831972"/>
            <a:ext cx="5898391" cy="2491956"/>
          </a:xfrm>
          <a:prstGeom prst="rect">
            <a:avLst/>
          </a:prstGeom>
        </p:spPr>
      </p:pic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D6721453-114E-4909-98C5-E3CDBEAB5D2F}"/>
              </a:ext>
            </a:extLst>
          </p:cNvPr>
          <p:cNvSpPr/>
          <p:nvPr/>
        </p:nvSpPr>
        <p:spPr>
          <a:xfrm>
            <a:off x="3227832" y="3832587"/>
            <a:ext cx="1987239" cy="78645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7480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5" y="6950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Pedagógus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E67578A2-BC4A-475D-B1C3-0BD358A71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00" y="993633"/>
            <a:ext cx="10590250" cy="520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3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5" y="6950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Pedagógus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55584450-64F3-47BD-9E19-C9A940AD7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58" y="1001106"/>
            <a:ext cx="11011604" cy="540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3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5" y="6950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Pedagógus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7F28A23F-6698-4B88-9C57-7ED9EBDFC32E}"/>
              </a:ext>
            </a:extLst>
          </p:cNvPr>
          <p:cNvSpPr txBox="1"/>
          <p:nvPr/>
        </p:nvSpPr>
        <p:spPr>
          <a:xfrm>
            <a:off x="587543" y="1015976"/>
            <a:ext cx="11188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3848"/>
                </a:solidFill>
              </a:rPr>
              <a:t>Az értékelő felület alján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„MÉGSEM”</a:t>
            </a:r>
            <a:r>
              <a:rPr lang="hu-HU" dirty="0">
                <a:solidFill>
                  <a:srgbClr val="003848"/>
                </a:solidFill>
              </a:rPr>
              <a:t> gomb hatására a felhasználó mentés nélkül bezárja az </a:t>
            </a:r>
            <a:r>
              <a:rPr lang="hu-HU" i="1" dirty="0">
                <a:solidFill>
                  <a:srgbClr val="003848"/>
                </a:solidFill>
              </a:rPr>
              <a:t>„Értékelés rögzítése”</a:t>
            </a:r>
            <a:r>
              <a:rPr lang="hu-HU" dirty="0">
                <a:solidFill>
                  <a:srgbClr val="003848"/>
                </a:solidFill>
              </a:rPr>
              <a:t> felugró ablakot és visszakerül az </a:t>
            </a:r>
            <a:r>
              <a:rPr lang="hu-HU" i="1" dirty="0">
                <a:solidFill>
                  <a:srgbClr val="003848"/>
                </a:solidFill>
              </a:rPr>
              <a:t>„Értékelések”</a:t>
            </a:r>
            <a:r>
              <a:rPr lang="hu-HU" dirty="0">
                <a:solidFill>
                  <a:srgbClr val="003848"/>
                </a:solidFill>
              </a:rPr>
              <a:t> lista oldalra anélkül, hogy új értékelést rögzített volna a rendszerben.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„MENTÉS”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„Mentett”</a:t>
            </a:r>
            <a:r>
              <a:rPr lang="hu-HU" dirty="0">
                <a:solidFill>
                  <a:srgbClr val="003848"/>
                </a:solidFill>
              </a:rPr>
              <a:t> státuszba kerül és az értékelésben megadott adatok mentése piszkozatként megtörténik, de a mentést követően a felhasználó még módosíthatja, illetve törölheti az értékelést.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„BEKÜLDÉS”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„Beküldött”</a:t>
            </a:r>
            <a:r>
              <a:rPr lang="hu-HU" dirty="0">
                <a:solidFill>
                  <a:srgbClr val="003848"/>
                </a:solidFill>
              </a:rPr>
              <a:t> státuszba kerül és megtekinthetővé válik az értékelt vezető számára 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„VÉGLEGESÍTÉS”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„Véglegesített”</a:t>
            </a:r>
            <a:r>
              <a:rPr lang="hu-HU" dirty="0">
                <a:solidFill>
                  <a:srgbClr val="003848"/>
                </a:solidFill>
              </a:rPr>
              <a:t> státuszba kerül, utána már nem módosítható.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00954C12-70E2-445A-BC5B-22BF0D0A06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68"/>
          <a:stretch/>
        </p:blipFill>
        <p:spPr>
          <a:xfrm>
            <a:off x="1185945" y="3648775"/>
            <a:ext cx="10590250" cy="261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1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8FE01B-8DDC-4ABA-97D6-E595C118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54" y="896590"/>
            <a:ext cx="5921227" cy="786453"/>
          </a:xfrm>
        </p:spPr>
        <p:txBody>
          <a:bodyPr>
            <a:no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Egyéb vezetők értékelése</a:t>
            </a:r>
            <a:endParaRPr lang="hu-HU" sz="36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5BD5E68-B9B2-4155-9868-D6B48A27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27" y="0"/>
            <a:ext cx="5269186" cy="78645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7358D7A4-1086-4E77-A447-32A64D608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03" y="2211426"/>
            <a:ext cx="59051" cy="2920753"/>
          </a:xfrm>
          <a:prstGeom prst="rect">
            <a:avLst/>
          </a:prstGeom>
        </p:spPr>
      </p:pic>
      <p:sp>
        <p:nvSpPr>
          <p:cNvPr id="8" name="Tartalom helye 2">
            <a:extLst>
              <a:ext uri="{FF2B5EF4-FFF2-40B4-BE49-F238E27FC236}">
                <a16:creationId xmlns:a16="http://schemas.microsoft.com/office/drawing/2014/main" id="{85BBA429-3943-4536-93A5-5BA47C2FE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57" y="2211426"/>
            <a:ext cx="6973380" cy="3104478"/>
          </a:xfrm>
        </p:spPr>
        <p:txBody>
          <a:bodyPr>
            <a:normAutofit/>
          </a:bodyPr>
          <a:lstStyle/>
          <a:p>
            <a:pPr marL="180000" indent="0">
              <a:buNone/>
            </a:pPr>
            <a:r>
              <a:rPr lang="hu-HU" sz="2400" b="1" dirty="0">
                <a:solidFill>
                  <a:srgbClr val="003848"/>
                </a:solidFill>
              </a:rPr>
              <a:t>Hol értékelhető?</a:t>
            </a:r>
          </a:p>
          <a:p>
            <a:pPr marL="180000" indent="0">
              <a:buNone/>
            </a:pPr>
            <a:r>
              <a:rPr lang="hu-HU" sz="2000" dirty="0">
                <a:solidFill>
                  <a:srgbClr val="003848"/>
                </a:solidFill>
              </a:rPr>
              <a:t>A KRÉTA Adminisztrátor modulban a Teljesítményértékelés/ </a:t>
            </a:r>
            <a:r>
              <a:rPr lang="hu-HU" sz="2000" b="1" dirty="0">
                <a:solidFill>
                  <a:srgbClr val="003848"/>
                </a:solidFill>
              </a:rPr>
              <a:t>Értékelések</a:t>
            </a:r>
            <a:r>
              <a:rPr lang="hu-HU" sz="2000" dirty="0">
                <a:solidFill>
                  <a:srgbClr val="003848"/>
                </a:solidFill>
              </a:rPr>
              <a:t> menüpontban</a:t>
            </a:r>
          </a:p>
          <a:p>
            <a:pPr marL="180000" indent="0">
              <a:buNone/>
            </a:pPr>
            <a:endParaRPr lang="hu-HU" sz="2000" b="1" dirty="0">
              <a:solidFill>
                <a:srgbClr val="003848"/>
              </a:solidFill>
            </a:endParaRPr>
          </a:p>
          <a:p>
            <a:pPr marL="180000" indent="0">
              <a:buNone/>
            </a:pPr>
            <a:r>
              <a:rPr lang="hu-HU" sz="2400" b="1" dirty="0">
                <a:solidFill>
                  <a:srgbClr val="003848"/>
                </a:solidFill>
              </a:rPr>
              <a:t>Mikor értékelhető?</a:t>
            </a:r>
          </a:p>
          <a:p>
            <a:pPr marL="5229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Van 4 db jóváhagyott teljesítménycélja</a:t>
            </a:r>
          </a:p>
          <a:p>
            <a:pPr marL="522900" indent="-342900">
              <a:buFont typeface="Wingdings" panose="05000000000000000000" pitchFamily="2" charset="2"/>
              <a:buChar char="Ø"/>
            </a:pPr>
            <a:r>
              <a:rPr lang="hu-HU" sz="2000" dirty="0">
                <a:solidFill>
                  <a:srgbClr val="003848"/>
                </a:solidFill>
              </a:rPr>
              <a:t>Van hozzá egyéni értékelési szempont rögzítve</a:t>
            </a:r>
          </a:p>
          <a:p>
            <a:pPr marL="180000" indent="0">
              <a:buNone/>
            </a:pPr>
            <a:endParaRPr lang="hu-HU" sz="2000" dirty="0">
              <a:solidFill>
                <a:srgbClr val="00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29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>
            <a:extLst>
              <a:ext uri="{FF2B5EF4-FFF2-40B4-BE49-F238E27FC236}">
                <a16:creationId xmlns:a16="http://schemas.microsoft.com/office/drawing/2014/main" id="{E4B1A743-FEB9-4F53-93F9-B8C2A4DEEF62}"/>
              </a:ext>
            </a:extLst>
          </p:cNvPr>
          <p:cNvSpPr txBox="1"/>
          <p:nvPr/>
        </p:nvSpPr>
        <p:spPr>
          <a:xfrm>
            <a:off x="342005" y="1474127"/>
            <a:ext cx="43294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385765"/>
                </a:solidFill>
              </a:rPr>
              <a:t>KRÉTA Adminisztrátor modulban</a:t>
            </a:r>
          </a:p>
          <a:p>
            <a:r>
              <a:rPr lang="hu-HU" b="1" dirty="0">
                <a:hlinkClick r:id="rId2"/>
              </a:rPr>
              <a:t>https://kretaadmin.e-kreta.hu/</a:t>
            </a:r>
            <a:endParaRPr lang="hu-HU" sz="2400" b="1" dirty="0">
              <a:solidFill>
                <a:srgbClr val="385765"/>
              </a:solidFill>
            </a:endParaRP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490F20E4-0012-4B68-8066-59A136573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761" y="1347919"/>
            <a:ext cx="6317527" cy="1158340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4952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Egyéb vezetők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1D5B2675-A38F-4E1D-9149-23FCFDCB2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58" y="3067507"/>
            <a:ext cx="3715691" cy="2510332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E9BA747F-5443-49AE-936E-EE3F2979ED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807" y="2615533"/>
            <a:ext cx="5850481" cy="3006781"/>
          </a:xfrm>
          <a:prstGeom prst="rect">
            <a:avLst/>
          </a:prstGeom>
        </p:spPr>
      </p:pic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D6721453-114E-4909-98C5-E3CDBEAB5D2F}"/>
              </a:ext>
            </a:extLst>
          </p:cNvPr>
          <p:cNvSpPr/>
          <p:nvPr/>
        </p:nvSpPr>
        <p:spPr>
          <a:xfrm>
            <a:off x="4285615" y="3958067"/>
            <a:ext cx="1484250" cy="567876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9773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213" y="95418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Egyéb vezetők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55584450-64F3-47BD-9E19-C9A940AD7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13" y="1151165"/>
            <a:ext cx="11011604" cy="500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9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49526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Egyéb vezetők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4F7991C3-47E2-4CF0-9923-6A357ED425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7"/>
          <a:stretch/>
        </p:blipFill>
        <p:spPr>
          <a:xfrm>
            <a:off x="590198" y="1399389"/>
            <a:ext cx="11011604" cy="451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9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258" y="57225"/>
            <a:ext cx="9683423" cy="786452"/>
          </a:xfrm>
        </p:spPr>
        <p:txBody>
          <a:bodyPr>
            <a:normAutofit/>
          </a:bodyPr>
          <a:lstStyle/>
          <a:p>
            <a:r>
              <a:rPr lang="hu-HU" sz="3000" b="1" dirty="0">
                <a:solidFill>
                  <a:srgbClr val="003848"/>
                </a:solidFill>
                <a:latin typeface="Roboto"/>
              </a:rPr>
              <a:t>Egyéb vezetők értékelése</a:t>
            </a:r>
            <a:endParaRPr lang="hu-HU" sz="30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59" y="6476048"/>
            <a:ext cx="932769" cy="249958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F82A6F77-4A70-422A-BD86-C91F94F817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22" y="3507310"/>
            <a:ext cx="10157873" cy="3093717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C598F8AF-881B-48B6-B65F-ED43BC6E2528}"/>
              </a:ext>
            </a:extLst>
          </p:cNvPr>
          <p:cNvSpPr txBox="1"/>
          <p:nvPr/>
        </p:nvSpPr>
        <p:spPr>
          <a:xfrm>
            <a:off x="587543" y="900902"/>
            <a:ext cx="11188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3848"/>
                </a:solidFill>
              </a:rPr>
              <a:t>Az értékelő felület alján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„MÉGSEM”</a:t>
            </a:r>
            <a:r>
              <a:rPr lang="hu-HU" dirty="0">
                <a:solidFill>
                  <a:srgbClr val="003848"/>
                </a:solidFill>
              </a:rPr>
              <a:t> gomb hatására a felhasználó mentés nélkül bezárja az </a:t>
            </a:r>
            <a:r>
              <a:rPr lang="hu-HU" i="1" dirty="0">
                <a:solidFill>
                  <a:srgbClr val="003848"/>
                </a:solidFill>
              </a:rPr>
              <a:t>„Értékelés rögzítése”</a:t>
            </a:r>
            <a:r>
              <a:rPr lang="hu-HU" dirty="0">
                <a:solidFill>
                  <a:srgbClr val="003848"/>
                </a:solidFill>
              </a:rPr>
              <a:t> felugró ablakot és visszakerül az </a:t>
            </a:r>
            <a:r>
              <a:rPr lang="hu-HU" i="1" dirty="0">
                <a:solidFill>
                  <a:srgbClr val="003848"/>
                </a:solidFill>
              </a:rPr>
              <a:t>„Értékelések”</a:t>
            </a:r>
            <a:r>
              <a:rPr lang="hu-HU" dirty="0">
                <a:solidFill>
                  <a:srgbClr val="003848"/>
                </a:solidFill>
              </a:rPr>
              <a:t> lista oldalra anélkül, hogy új értékelést rögzített volna a rendszerben.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„MENTÉS”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„Mentett”</a:t>
            </a:r>
            <a:r>
              <a:rPr lang="hu-HU" dirty="0">
                <a:solidFill>
                  <a:srgbClr val="003848"/>
                </a:solidFill>
              </a:rPr>
              <a:t> státuszba kerül és az értékelésben megadott adatok mentése piszkozatként megtörténik, de a mentést követően a felhasználó még módosíthatja, illetve törölheti az értékelést.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„BEKÜLDÉS”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„Beküldött”</a:t>
            </a:r>
            <a:r>
              <a:rPr lang="hu-HU" dirty="0">
                <a:solidFill>
                  <a:srgbClr val="003848"/>
                </a:solidFill>
              </a:rPr>
              <a:t> státuszba kerül és megtekinthetővé válik az értékelt vezető számára 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003848"/>
                </a:solidFill>
              </a:rPr>
              <a:t>a </a:t>
            </a:r>
            <a:r>
              <a:rPr lang="hu-HU" i="1" dirty="0">
                <a:solidFill>
                  <a:srgbClr val="003848"/>
                </a:solidFill>
              </a:rPr>
              <a:t>„VÉGLEGESÍTÉS”</a:t>
            </a:r>
            <a:r>
              <a:rPr lang="hu-HU" dirty="0">
                <a:solidFill>
                  <a:srgbClr val="003848"/>
                </a:solidFill>
              </a:rPr>
              <a:t> gomb hatására az értékelés </a:t>
            </a:r>
            <a:r>
              <a:rPr lang="hu-HU" i="1" dirty="0">
                <a:solidFill>
                  <a:srgbClr val="003848"/>
                </a:solidFill>
              </a:rPr>
              <a:t>„Véglegesített”</a:t>
            </a:r>
            <a:r>
              <a:rPr lang="hu-HU" dirty="0">
                <a:solidFill>
                  <a:srgbClr val="003848"/>
                </a:solidFill>
              </a:rPr>
              <a:t> státuszba kerül, utána már nem módosítható.</a:t>
            </a:r>
          </a:p>
        </p:txBody>
      </p:sp>
    </p:spTree>
    <p:extLst>
      <p:ext uri="{BB962C8B-B14F-4D97-AF65-F5344CB8AC3E}">
        <p14:creationId xmlns:p14="http://schemas.microsoft.com/office/powerpoint/2010/main" val="416122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B2279D54-C4C0-4E58-B886-2CD3D3684ED3}"/>
              </a:ext>
            </a:extLst>
          </p:cNvPr>
          <p:cNvSpPr txBox="1"/>
          <p:nvPr/>
        </p:nvSpPr>
        <p:spPr>
          <a:xfrm>
            <a:off x="4197096" y="758952"/>
            <a:ext cx="7717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solidFill>
                  <a:srgbClr val="003848"/>
                </a:solidFill>
                <a:latin typeface="Roboto"/>
              </a:rPr>
              <a:t>További részletes funkcióleírásokat az alábbi Tudásbázis oldalunkon találnak:</a:t>
            </a:r>
          </a:p>
          <a:p>
            <a:endParaRPr lang="hu-HU" sz="2400" b="1" dirty="0">
              <a:solidFill>
                <a:srgbClr val="003848"/>
              </a:solidFill>
              <a:latin typeface="Roboto"/>
            </a:endParaRPr>
          </a:p>
          <a:p>
            <a:pPr algn="ctr"/>
            <a:r>
              <a:rPr lang="hu-HU" sz="2400" b="1" dirty="0">
                <a:solidFill>
                  <a:srgbClr val="003848"/>
                </a:solidFill>
                <a:latin typeface="Roboto"/>
                <a:hlinkClick r:id="rId3"/>
              </a:rPr>
              <a:t>https://tudasbazis.ekreta.hu</a:t>
            </a:r>
            <a:r>
              <a:rPr lang="hu-HU" sz="2400" b="1" dirty="0">
                <a:solidFill>
                  <a:srgbClr val="003848"/>
                </a:solidFill>
                <a:latin typeface="Roboto"/>
              </a:rPr>
              <a:t> </a:t>
            </a:r>
          </a:p>
          <a:p>
            <a:endParaRPr lang="hu-HU" sz="3200" b="1" dirty="0">
              <a:solidFill>
                <a:srgbClr val="003848"/>
              </a:solidFill>
              <a:latin typeface="Roboto"/>
            </a:endParaRPr>
          </a:p>
          <a:p>
            <a:r>
              <a:rPr lang="hu-HU" sz="4800" b="1" dirty="0">
                <a:solidFill>
                  <a:srgbClr val="003848"/>
                </a:solidFill>
                <a:latin typeface="Roboto"/>
              </a:rPr>
              <a:t>Köszönöm a figyelmüket!</a:t>
            </a:r>
            <a:endParaRPr lang="hu-HU" sz="4800" dirty="0">
              <a:solidFill>
                <a:srgbClr val="003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62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70B83B-964F-4F6C-B2AC-184FCBB9A3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3043" y="1203895"/>
            <a:ext cx="8762999" cy="893262"/>
          </a:xfrm>
        </p:spPr>
        <p:txBody>
          <a:bodyPr>
            <a:noAutofit/>
          </a:bodyPr>
          <a:lstStyle/>
          <a:p>
            <a:pPr algn="l"/>
            <a:r>
              <a:rPr lang="hu-HU" sz="3600" b="1" dirty="0">
                <a:solidFill>
                  <a:srgbClr val="003848"/>
                </a:solidFill>
                <a:latin typeface="Roboto"/>
              </a:rPr>
              <a:t>Mit kell adminisztrálni a PED TÉR-ben?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4BBCCEB-94D5-4DBB-9054-CC2625F71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718224"/>
            <a:ext cx="5761383" cy="2271220"/>
          </a:xfrm>
        </p:spPr>
        <p:txBody>
          <a:bodyPr>
            <a:normAutofit/>
          </a:bodyPr>
          <a:lstStyle/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Egyéni teljesítménycélokat</a:t>
            </a: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Értékelési szempontokat</a:t>
            </a: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Értékeléseket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71D027F-ACC9-42C1-A7FC-99E8178FD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2307" y="0"/>
            <a:ext cx="5730737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5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70B83B-964F-4F6C-B2AC-184FCBB9A3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74434" y="922694"/>
            <a:ext cx="7494105" cy="1213342"/>
          </a:xfrm>
        </p:spPr>
        <p:txBody>
          <a:bodyPr>
            <a:noAutofit/>
          </a:bodyPr>
          <a:lstStyle/>
          <a:p>
            <a:pPr algn="l"/>
            <a:r>
              <a:rPr lang="hu-HU" sz="3600" b="1" dirty="0">
                <a:solidFill>
                  <a:srgbClr val="003848"/>
                </a:solidFill>
                <a:latin typeface="Roboto"/>
              </a:rPr>
              <a:t>Milyen szerepkörök vannak a PED TÉR-ben?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4BBCCEB-94D5-4DBB-9054-CC2625F71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7368" y="2837493"/>
            <a:ext cx="5141841" cy="2918032"/>
          </a:xfrm>
        </p:spPr>
        <p:txBody>
          <a:bodyPr>
            <a:normAutofit lnSpcReduction="10000"/>
          </a:bodyPr>
          <a:lstStyle/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Pedagógus</a:t>
            </a: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Közreműködő</a:t>
            </a: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Értékelő vezető</a:t>
            </a:r>
          </a:p>
          <a:p>
            <a:pPr marL="342900" indent="-342900" algn="l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3600" dirty="0">
                <a:solidFill>
                  <a:srgbClr val="003848"/>
                </a:solidFill>
              </a:rPr>
              <a:t>Fenntartó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hu-HU" dirty="0">
              <a:solidFill>
                <a:srgbClr val="003848"/>
              </a:solidFill>
              <a:latin typeface="Roboto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71D027F-ACC9-42C1-A7FC-99E8178FD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0969" y="30580"/>
            <a:ext cx="5405232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5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E977C81-3E0F-426B-A987-31A167B4C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198" y="665853"/>
            <a:ext cx="8077199" cy="1325563"/>
          </a:xfrm>
        </p:spPr>
        <p:txBody>
          <a:bodyPr>
            <a:normAutofit/>
          </a:bodyPr>
          <a:lstStyle/>
          <a:p>
            <a:r>
              <a:rPr lang="hu-HU" sz="3400" b="1" dirty="0">
                <a:solidFill>
                  <a:srgbClr val="003848"/>
                </a:solidFill>
                <a:latin typeface="Roboto"/>
              </a:rPr>
              <a:t>Értékelendő alkalmazott beállítása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5BDB69-E6FB-4FEB-A3B2-D271722ED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149" y="2019571"/>
            <a:ext cx="6596270" cy="3796141"/>
          </a:xfrm>
        </p:spPr>
        <p:txBody>
          <a:bodyPr>
            <a:normAutofit/>
          </a:bodyPr>
          <a:lstStyle/>
          <a:p>
            <a:pPr marL="180000" indent="0">
              <a:spcAft>
                <a:spcPts val="1200"/>
              </a:spcAft>
              <a:buNone/>
            </a:pPr>
            <a:r>
              <a:rPr lang="hu-HU" sz="2400" dirty="0">
                <a:solidFill>
                  <a:srgbClr val="003848"/>
                </a:solidFill>
              </a:rPr>
              <a:t>Az intézményi KRÉTA Adminisztrációs rendszer </a:t>
            </a:r>
            <a:r>
              <a:rPr lang="hu-HU" sz="2400" i="1" dirty="0">
                <a:solidFill>
                  <a:srgbClr val="003848"/>
                </a:solidFill>
              </a:rPr>
              <a:t>Nyilvántartás/Alkalmazottak </a:t>
            </a:r>
            <a:r>
              <a:rPr lang="hu-HU" sz="2400" dirty="0">
                <a:solidFill>
                  <a:srgbClr val="003848"/>
                </a:solidFill>
              </a:rPr>
              <a:t>listájában az alkalmazott </a:t>
            </a:r>
            <a:r>
              <a:rPr lang="hu-HU" sz="2400" i="1" dirty="0">
                <a:solidFill>
                  <a:srgbClr val="003848"/>
                </a:solidFill>
              </a:rPr>
              <a:t>Elsődleges munkaügyi adatok </a:t>
            </a:r>
            <a:r>
              <a:rPr lang="hu-HU" sz="2400" dirty="0">
                <a:solidFill>
                  <a:srgbClr val="003848"/>
                </a:solidFill>
              </a:rPr>
              <a:t>lapján az alábbi beállítások szükségesek:</a:t>
            </a:r>
          </a:p>
          <a:p>
            <a:pPr marL="637200" indent="-457200">
              <a:buFont typeface="Wingdings" panose="05000000000000000000" pitchFamily="2" charset="2"/>
              <a:buChar char="Ø"/>
            </a:pPr>
            <a:r>
              <a:rPr lang="hu-HU" sz="2400" dirty="0">
                <a:solidFill>
                  <a:srgbClr val="003848"/>
                </a:solidFill>
              </a:rPr>
              <a:t>Pedagógus típusú, vagy NOKS típusú munkakör legyen beállítva.</a:t>
            </a:r>
          </a:p>
          <a:p>
            <a:pPr marL="637200" indent="-457200">
              <a:buFont typeface="Wingdings" panose="05000000000000000000" pitchFamily="2" charset="2"/>
              <a:buChar char="Ø"/>
            </a:pPr>
            <a:r>
              <a:rPr lang="hu-HU" sz="2400" dirty="0">
                <a:solidFill>
                  <a:srgbClr val="003848"/>
                </a:solidFill>
              </a:rPr>
              <a:t>Köznevelési foglalkoztatotti kezdetű legyen a foglalkoztatás típusa.</a:t>
            </a:r>
          </a:p>
          <a:p>
            <a:pPr marL="637200" indent="-457200">
              <a:buFont typeface="Wingdings" panose="05000000000000000000" pitchFamily="2" charset="2"/>
              <a:buChar char="Ø"/>
            </a:pPr>
            <a:r>
              <a:rPr lang="hu-HU" sz="2400" dirty="0">
                <a:solidFill>
                  <a:srgbClr val="003848"/>
                </a:solidFill>
              </a:rPr>
              <a:t>Pedagógus fokozata ne gyakornok legyen.</a:t>
            </a:r>
          </a:p>
        </p:txBody>
      </p:sp>
      <p:cxnSp>
        <p:nvCxnSpPr>
          <p:cNvPr id="4" name="Прямая соединительная линия 17">
            <a:extLst>
              <a:ext uri="{FF2B5EF4-FFF2-40B4-BE49-F238E27FC236}">
                <a16:creationId xmlns:a16="http://schemas.microsoft.com/office/drawing/2014/main" id="{F826B1C3-DBD1-40AB-9983-A6A4B552CC4D}"/>
              </a:ext>
            </a:extLst>
          </p:cNvPr>
          <p:cNvCxnSpPr>
            <a:cxnSpLocks/>
          </p:cNvCxnSpPr>
          <p:nvPr/>
        </p:nvCxnSpPr>
        <p:spPr>
          <a:xfrm>
            <a:off x="657042" y="2103435"/>
            <a:ext cx="0" cy="3483549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ép 6">
            <a:extLst>
              <a:ext uri="{FF2B5EF4-FFF2-40B4-BE49-F238E27FC236}">
                <a16:creationId xmlns:a16="http://schemas.microsoft.com/office/drawing/2014/main" id="{AB724C18-FA6F-4F3B-8599-1D83F0AF3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3" y="6506648"/>
            <a:ext cx="932769" cy="24995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850A680-59D7-4564-AA5C-700552105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33" y="108916"/>
            <a:ext cx="5730221" cy="78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6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4" y="309356"/>
            <a:ext cx="8075840" cy="786452"/>
          </a:xfrm>
        </p:spPr>
        <p:txBody>
          <a:bodyPr/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Értékelendő alkalmazott beállítása</a:t>
            </a:r>
            <a:endParaRPr lang="hu-HU" dirty="0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5BC1CAF5-35DF-4591-B3CD-34ECE6DFED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4" y="2266714"/>
            <a:ext cx="12049072" cy="3816353"/>
          </a:xfr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11" y="6433241"/>
            <a:ext cx="932769" cy="24995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44A1F4EE-EF23-48C3-B0CB-F0324A0692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52"/>
          <a:stretch/>
        </p:blipFill>
        <p:spPr>
          <a:xfrm>
            <a:off x="71464" y="1169822"/>
            <a:ext cx="12049072" cy="102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4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3D94F7D2-6D14-4195-8F77-D3A329A93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01" y="0"/>
            <a:ext cx="5730737" cy="786452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F521CD1E-C232-4BFC-9C96-3905518B629B}"/>
              </a:ext>
            </a:extLst>
          </p:cNvPr>
          <p:cNvSpPr txBox="1"/>
          <p:nvPr/>
        </p:nvSpPr>
        <p:spPr>
          <a:xfrm>
            <a:off x="762189" y="1079745"/>
            <a:ext cx="549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Közreműködő beállítása</a:t>
            </a:r>
            <a:endParaRPr lang="hu-HU" sz="3600" dirty="0"/>
          </a:p>
        </p:txBody>
      </p:sp>
      <p:cxnSp>
        <p:nvCxnSpPr>
          <p:cNvPr id="9" name="Прямая соединительная линия 17">
            <a:extLst>
              <a:ext uri="{FF2B5EF4-FFF2-40B4-BE49-F238E27FC236}">
                <a16:creationId xmlns:a16="http://schemas.microsoft.com/office/drawing/2014/main" id="{1908A08C-627C-451E-8587-165CBB089C59}"/>
              </a:ext>
            </a:extLst>
          </p:cNvPr>
          <p:cNvCxnSpPr>
            <a:cxnSpLocks/>
          </p:cNvCxnSpPr>
          <p:nvPr/>
        </p:nvCxnSpPr>
        <p:spPr>
          <a:xfrm>
            <a:off x="611332" y="2561096"/>
            <a:ext cx="0" cy="2616101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CBCEFD4-1984-444F-8BDC-985800CB5073}"/>
              </a:ext>
            </a:extLst>
          </p:cNvPr>
          <p:cNvSpPr txBox="1"/>
          <p:nvPr/>
        </p:nvSpPr>
        <p:spPr>
          <a:xfrm>
            <a:off x="762189" y="2469656"/>
            <a:ext cx="633364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u-HU" sz="2400" dirty="0">
                <a:solidFill>
                  <a:srgbClr val="003848"/>
                </a:solidFill>
              </a:rPr>
              <a:t>Az intézményi KRÉTA Adminisztrációs rendszer </a:t>
            </a:r>
            <a:r>
              <a:rPr lang="hu-HU" sz="2400" i="1" dirty="0">
                <a:solidFill>
                  <a:srgbClr val="003848"/>
                </a:solidFill>
              </a:rPr>
              <a:t>Nyilvántartás/Alkalmazottak </a:t>
            </a:r>
            <a:r>
              <a:rPr lang="hu-HU" sz="2400" dirty="0">
                <a:solidFill>
                  <a:srgbClr val="003848"/>
                </a:solidFill>
              </a:rPr>
              <a:t>listájában az alkalmazott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u-HU" sz="2400" i="1" dirty="0">
                <a:solidFill>
                  <a:srgbClr val="003848"/>
                </a:solidFill>
              </a:rPr>
              <a:t>Belépési adatok</a:t>
            </a:r>
            <a:r>
              <a:rPr lang="hu-HU" sz="2400" dirty="0">
                <a:solidFill>
                  <a:srgbClr val="003848"/>
                </a:solidFill>
              </a:rPr>
              <a:t> lapján a </a:t>
            </a:r>
            <a:r>
              <a:rPr lang="hu-HU" sz="2400" i="1" dirty="0">
                <a:solidFill>
                  <a:srgbClr val="003848"/>
                </a:solidFill>
              </a:rPr>
              <a:t>Jogosultsági szint</a:t>
            </a:r>
            <a:r>
              <a:rPr lang="hu-HU" sz="2400" dirty="0">
                <a:solidFill>
                  <a:srgbClr val="003848"/>
                </a:solidFill>
              </a:rPr>
              <a:t> mezőben be legyen állítva a </a:t>
            </a:r>
            <a:r>
              <a:rPr lang="hu-HU" sz="2400" i="1" dirty="0">
                <a:solidFill>
                  <a:srgbClr val="003848"/>
                </a:solidFill>
              </a:rPr>
              <a:t>„PED TÉR - KÖZREMŰKÖDŐ”</a:t>
            </a:r>
            <a:r>
              <a:rPr lang="hu-HU" sz="2400" dirty="0">
                <a:solidFill>
                  <a:srgbClr val="003848"/>
                </a:solidFill>
              </a:rPr>
              <a:t> jogosultság.</a:t>
            </a:r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FBFBAA75-90B8-4AC5-9575-0B1778FA7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01" y="6454725"/>
            <a:ext cx="932769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4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0553F86-3350-4EE9-BEFA-3EE59F3D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59" y="623604"/>
            <a:ext cx="10515600" cy="786452"/>
          </a:xfrm>
        </p:spPr>
        <p:txBody>
          <a:bodyPr/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Közreműködő beállítása</a:t>
            </a:r>
            <a:endParaRPr lang="hu-HU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DB9B38-ED25-4CDD-94BA-D66664446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4" y="0"/>
            <a:ext cx="5407621" cy="78645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44A1F4EE-EF23-48C3-B0CB-F0324A0692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52"/>
          <a:stretch/>
        </p:blipFill>
        <p:spPr>
          <a:xfrm>
            <a:off x="0" y="2033660"/>
            <a:ext cx="12192000" cy="1035011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64549A-D46A-471B-97CD-313205D9B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59" y="6435799"/>
            <a:ext cx="932769" cy="249958"/>
          </a:xfrm>
          <a:prstGeom prst="rect">
            <a:avLst/>
          </a:prstGeom>
        </p:spPr>
      </p:pic>
      <p:pic>
        <p:nvPicPr>
          <p:cNvPr id="10" name="Tartalom helye 9">
            <a:extLst>
              <a:ext uri="{FF2B5EF4-FFF2-40B4-BE49-F238E27FC236}">
                <a16:creationId xmlns:a16="http://schemas.microsoft.com/office/drawing/2014/main" id="{47FC25EA-B60F-4B2B-B5FC-AB5830018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12192000" cy="2128965"/>
          </a:xfrm>
        </p:spPr>
      </p:pic>
    </p:spTree>
    <p:extLst>
      <p:ext uri="{BB962C8B-B14F-4D97-AF65-F5344CB8AC3E}">
        <p14:creationId xmlns:p14="http://schemas.microsoft.com/office/powerpoint/2010/main" val="4182268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8FE01B-8DDC-4ABA-97D6-E595C1184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995" y="526740"/>
            <a:ext cx="7073348" cy="1344405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003848"/>
                </a:solidFill>
                <a:latin typeface="Roboto"/>
              </a:rPr>
              <a:t>Értékelő vezető beállítása</a:t>
            </a:r>
            <a:endParaRPr lang="hu-HU" sz="36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D056104-7DBA-4B78-A19A-A5C1BE41D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299" y="1871145"/>
            <a:ext cx="5908829" cy="3890463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2400" dirty="0">
                <a:solidFill>
                  <a:srgbClr val="003848"/>
                </a:solidFill>
              </a:rPr>
              <a:t>Az intézményi KRÉTA Adminisztrációs rendszer </a:t>
            </a:r>
            <a:r>
              <a:rPr lang="hu-HU" sz="2400" i="1" dirty="0">
                <a:solidFill>
                  <a:srgbClr val="003848"/>
                </a:solidFill>
              </a:rPr>
              <a:t>Nyilvántartás/Alkalmazottak </a:t>
            </a:r>
            <a:r>
              <a:rPr lang="hu-HU" sz="2400" dirty="0">
                <a:solidFill>
                  <a:srgbClr val="003848"/>
                </a:solidFill>
              </a:rPr>
              <a:t>listájában az alkalmazott 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-HU" sz="2400" i="1" dirty="0">
                <a:solidFill>
                  <a:srgbClr val="003848"/>
                </a:solidFill>
              </a:rPr>
              <a:t>Elsődleges munkaügyi adatok </a:t>
            </a:r>
            <a:r>
              <a:rPr lang="hu-HU" sz="2400" dirty="0">
                <a:solidFill>
                  <a:srgbClr val="003848"/>
                </a:solidFill>
              </a:rPr>
              <a:t>lapján  a </a:t>
            </a:r>
            <a:r>
              <a:rPr lang="hu-HU" sz="2400" i="1" dirty="0">
                <a:solidFill>
                  <a:srgbClr val="003848"/>
                </a:solidFill>
              </a:rPr>
              <a:t>Vezetői óraszám oka</a:t>
            </a:r>
            <a:r>
              <a:rPr lang="hu-HU" sz="2400" dirty="0">
                <a:solidFill>
                  <a:srgbClr val="003848"/>
                </a:solidFill>
              </a:rPr>
              <a:t> mezőben a megbízás típusa igazgató vagy főigazgató.  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400" i="1" dirty="0">
                <a:solidFill>
                  <a:srgbClr val="003848"/>
                </a:solidFill>
              </a:rPr>
              <a:t>Belépési adatok</a:t>
            </a:r>
            <a:r>
              <a:rPr lang="hu-HU" sz="2400" dirty="0">
                <a:solidFill>
                  <a:srgbClr val="003848"/>
                </a:solidFill>
              </a:rPr>
              <a:t> lapján a </a:t>
            </a:r>
            <a:r>
              <a:rPr lang="hu-HU" sz="2400" i="1" dirty="0">
                <a:solidFill>
                  <a:srgbClr val="003848"/>
                </a:solidFill>
              </a:rPr>
              <a:t>Jogosultsági szint</a:t>
            </a:r>
            <a:r>
              <a:rPr lang="hu-HU" sz="2400" dirty="0">
                <a:solidFill>
                  <a:srgbClr val="003848"/>
                </a:solidFill>
              </a:rPr>
              <a:t> mezőben be legyen állítva a </a:t>
            </a:r>
            <a:r>
              <a:rPr lang="hu-HU" sz="2400" i="1" dirty="0">
                <a:solidFill>
                  <a:srgbClr val="003848"/>
                </a:solidFill>
              </a:rPr>
              <a:t>„PED TÉR – ÉRTÉKELŐ VEZETŐ”</a:t>
            </a:r>
            <a:r>
              <a:rPr lang="hu-HU" sz="2400" dirty="0">
                <a:solidFill>
                  <a:srgbClr val="003848"/>
                </a:solidFill>
              </a:rPr>
              <a:t> jogosultság.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5BD5E68-B9B2-4155-9868-D6B48A27E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39" y="35873"/>
            <a:ext cx="5730737" cy="78645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7358D7A4-1086-4E77-A447-32A64D608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467" y="1933289"/>
            <a:ext cx="74528" cy="368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7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960</Words>
  <Application>Microsoft Office PowerPoint</Application>
  <PresentationFormat>Szélesvásznú</PresentationFormat>
  <Paragraphs>141</Paragraphs>
  <Slides>29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Roboto</vt:lpstr>
      <vt:lpstr>Roboto Light</vt:lpstr>
      <vt:lpstr>Wingdings</vt:lpstr>
      <vt:lpstr>Office-téma</vt:lpstr>
      <vt:lpstr>PowerPoint-bemutató</vt:lpstr>
      <vt:lpstr>PowerPoint-bemutató</vt:lpstr>
      <vt:lpstr>Mit kell adminisztrálni a PED TÉR-ben?</vt:lpstr>
      <vt:lpstr>Milyen szerepkörök vannak a PED TÉR-ben?</vt:lpstr>
      <vt:lpstr>Értékelendő alkalmazott beállítása</vt:lpstr>
      <vt:lpstr>Értékelendő alkalmazott beállítása</vt:lpstr>
      <vt:lpstr>PowerPoint-bemutató</vt:lpstr>
      <vt:lpstr>Közreműködő beállítása</vt:lpstr>
      <vt:lpstr>Értékelő vezető beállítása</vt:lpstr>
      <vt:lpstr>Értékelő vezető beállítása</vt:lpstr>
      <vt:lpstr>PowerPoint-bemutató</vt:lpstr>
      <vt:lpstr>Teljesítménycélok rögzítése</vt:lpstr>
      <vt:lpstr>Teljesítménycélok jóváhagyása</vt:lpstr>
      <vt:lpstr>Teljesítménycélok jóváhagyása</vt:lpstr>
      <vt:lpstr>PowerPoint-bemutató</vt:lpstr>
      <vt:lpstr>Egyedi intézményi értékelési szempont rögzítése</vt:lpstr>
      <vt:lpstr>Egyéni értékelési szempont rögzítése</vt:lpstr>
      <vt:lpstr>Értékelés</vt:lpstr>
      <vt:lpstr>Pedagógus értékelése</vt:lpstr>
      <vt:lpstr>Pedagógus értékelése</vt:lpstr>
      <vt:lpstr>Pedagógus értékelése</vt:lpstr>
      <vt:lpstr>Pedagógus értékelése</vt:lpstr>
      <vt:lpstr>Pedagógus értékelése</vt:lpstr>
      <vt:lpstr>Egyéb vezetők értékelése</vt:lpstr>
      <vt:lpstr>Egyéb vezetők értékelése</vt:lpstr>
      <vt:lpstr>Egyéb vezetők értékelése</vt:lpstr>
      <vt:lpstr>Egyéb vezetők értékelése</vt:lpstr>
      <vt:lpstr>Egyéb vezetők értékelése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Pischné Schmiedt Brigitta (EDUDEV)</dc:creator>
  <cp:lastModifiedBy>Pischné Schmiedt Brigitta (EDUDEV)</cp:lastModifiedBy>
  <cp:revision>109</cp:revision>
  <dcterms:created xsi:type="dcterms:W3CDTF">2025-02-15T14:05:13Z</dcterms:created>
  <dcterms:modified xsi:type="dcterms:W3CDTF">2025-03-03T14:56:55Z</dcterms:modified>
</cp:coreProperties>
</file>