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5F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3346">
            <a:off x="1637735" y="1396483"/>
            <a:ext cx="7211895" cy="481054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 rot="20533676">
            <a:off x="588403" y="3895580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915250" y="2052801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2739805" y="3865579"/>
            <a:ext cx="4846706" cy="101959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rot="389137">
            <a:off x="2750616" y="2484929"/>
            <a:ext cx="5098519" cy="2463790"/>
          </a:xfrm>
        </p:spPr>
        <p:txBody>
          <a:bodyPr/>
          <a:lstStyle/>
          <a:p>
            <a: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</a:t>
            </a:r>
            <a:b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Szakképzési Centrum részeként vagy egyéb fenntartásban működő </a:t>
            </a:r>
            <a:r>
              <a:rPr lang="hu-H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középfokú intézménybe </a:t>
            </a:r>
            <a:br>
              <a:rPr lang="hu-H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</a:t>
            </a:r>
            <a:endParaRPr lang="hu-H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 rot="20541583">
            <a:off x="816842" y="4362056"/>
            <a:ext cx="206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KRÉTA</a:t>
            </a:r>
          </a:p>
          <a:p>
            <a:pPr algn="ctr"/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elektronikus ügyintézés</a:t>
            </a:r>
          </a:p>
        </p:txBody>
      </p:sp>
      <p:pic>
        <p:nvPicPr>
          <p:cNvPr id="23" name="Kép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2513">
            <a:off x="6901204" y="5125068"/>
            <a:ext cx="858690" cy="45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96984" cy="688181"/>
          </a:xfrm>
        </p:spPr>
        <p:txBody>
          <a:bodyPr/>
          <a:lstStyle/>
          <a:p>
            <a:r>
              <a:rPr lang="hu-H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</a:t>
            </a:r>
            <a:r>
              <a:rPr lang="hu-HU" sz="4000" b="1" dirty="0" smtClean="0"/>
              <a:t> </a:t>
            </a:r>
            <a:r>
              <a:rPr lang="hu-H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adatok</a:t>
            </a:r>
            <a:endParaRPr lang="hu-H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752528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Szülő(k)/Törvényes képviselő(k)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10" y="1988840"/>
            <a:ext cx="4921495" cy="38318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27584" y="3698278"/>
            <a:ext cx="237851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Amennyiben a szülő/törvényes képviselő lakóhelye/tartózkodási helye nem azonos a tanuló lakóhelyével/tartózkodási helyével, akkor az a felületen megadható.</a:t>
            </a:r>
            <a:endParaRPr lang="hu-HU" sz="1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6037785" y="5486138"/>
            <a:ext cx="222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/>
              <a:t>Mindkét szülő/törvényes képviselő adata rögzíthető a rendszerben.</a:t>
            </a:r>
            <a:endParaRPr lang="hu-HU" sz="800" dirty="0"/>
          </a:p>
        </p:txBody>
      </p:sp>
    </p:spTree>
    <p:extLst>
      <p:ext uri="{BB962C8B-B14F-4D97-AF65-F5344CB8AC3E}">
        <p14:creationId xmlns:p14="http://schemas.microsoft.com/office/powerpoint/2010/main" val="118843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436563"/>
            <a:ext cx="7848872" cy="616173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 és nyilatkozatok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68052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Sajátos nevelési igény, hátrányos helyzet jelölése</a:t>
            </a: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Nyilatkozatok – kollégiumi ellátás, étkezés igénylésének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26" y="1916832"/>
            <a:ext cx="2931303" cy="20126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02" y="4725144"/>
            <a:ext cx="2715279" cy="120012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68371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5416" y="260648"/>
            <a:ext cx="8053168" cy="1442674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középfokú szakképző intézmény, amelybe a tanuló felvételt nyert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4032448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Középfokú szakképző intézmény</a:t>
            </a:r>
          </a:p>
          <a:p>
            <a:pPr marL="0" indent="0" algn="just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pPr lvl="1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u-HU" sz="1800" dirty="0" smtClean="0">
                <a:solidFill>
                  <a:schemeClr val="tx1"/>
                </a:solidFill>
              </a:rPr>
              <a:t>A középfokú szakképző intézmény nevének megadása. </a:t>
            </a:r>
          </a:p>
          <a:p>
            <a:pPr marL="0" indent="0" algn="just" defTabSz="180000">
              <a:buNone/>
            </a:pPr>
            <a:r>
              <a:rPr lang="hu-HU" sz="2000" dirty="0" smtClean="0">
                <a:solidFill>
                  <a:schemeClr val="tx1"/>
                </a:solidFill>
              </a:rPr>
              <a:t>			</a:t>
            </a:r>
            <a:r>
              <a:rPr lang="hu-HU" sz="1800" dirty="0" smtClean="0">
                <a:solidFill>
                  <a:schemeClr val="tx1"/>
                </a:solidFill>
              </a:rPr>
              <a:t>(Az intézmény azonosítót és az intézmény címét az intézmény 								neve alapján a rendszer kitölti.)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717033"/>
            <a:ext cx="6696744" cy="132752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77766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09152" cy="1192237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Megjegyzés és dokumentumok csatolásának lehetősége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75317" y="1916832"/>
            <a:ext cx="37444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457200">
              <a:spcBef>
                <a:spcPct val="20000"/>
              </a:spcBef>
              <a:buClr>
                <a:srgbClr val="0070C0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</a:t>
            </a:r>
            <a:r>
              <a:rPr lang="hu-HU" sz="1600" dirty="0" smtClean="0"/>
              <a:t>Megjegyzés mező a szülő/törvényes képviselő által szabadon szerkeszthető, a beiratkozással összefüggő közlendők rögzítésére szolgál.</a:t>
            </a:r>
            <a:endParaRPr lang="hu-HU" sz="1600" dirty="0"/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06943"/>
            <a:ext cx="3864273" cy="12222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467544" y="3401326"/>
            <a:ext cx="79208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457200">
              <a:spcBef>
                <a:spcPct val="20000"/>
              </a:spcBef>
              <a:buClr>
                <a:srgbClr val="0070C0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</a:t>
            </a:r>
            <a:r>
              <a:rPr lang="hu-HU" sz="1600" dirty="0" smtClean="0"/>
              <a:t>felületen a szülőnek/törvényes képviselőnek lehetősége van a beiratkozással összefüggő dokumentumok feltöltésére, azonban a </a:t>
            </a:r>
            <a:r>
              <a:rPr lang="hu-HU" sz="1600" u="sng" dirty="0" smtClean="0"/>
              <a:t>személyazonosító igazolvány</a:t>
            </a:r>
            <a:r>
              <a:rPr lang="hu-HU" sz="1600" dirty="0" smtClean="0"/>
              <a:t>, az </a:t>
            </a:r>
            <a:r>
              <a:rPr lang="hu-HU" sz="1600" u="sng" dirty="0" smtClean="0"/>
              <a:t>általános iskolai tanulmányok befejezését igazoló bizonyítvány</a:t>
            </a:r>
            <a:r>
              <a:rPr lang="hu-HU" sz="1600" dirty="0" smtClean="0"/>
              <a:t>, valamint a középfokú intézmény által kért egyéb dokumentumok </a:t>
            </a:r>
            <a:r>
              <a:rPr lang="hu-HU" sz="1600" u="sng" dirty="0" smtClean="0"/>
              <a:t>eredeti példányát a beiratkozás napján személyesen be kell mutatni</a:t>
            </a:r>
            <a:r>
              <a:rPr lang="hu-HU" sz="1600" dirty="0" smtClean="0"/>
              <a:t>.</a:t>
            </a:r>
            <a:endParaRPr lang="hu-HU" sz="1600" dirty="0"/>
          </a:p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912441"/>
            <a:ext cx="6878737" cy="9701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3788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41440" cy="1296144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Beiratkozási dokumentumok előnézete és beküldés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360925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Az „Előnézet” funkció használatával a szülőnek/törvényes képviselőnek lehetősége van a beküldeni kívánt dokumentumok előzetes megtekintésére.</a:t>
            </a: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Amennyiben a beiratkozás folyamatát a szülő/törvényes képviselő megszakítja, lehetőség van a felületen megadott adatok piszkozatként történő mentésére és későbbi időpontban történő szerkesztésére.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beiratkozás dokumentumai beküldhetők papíron, kézzel történő aláírással.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13" y="3068960"/>
            <a:ext cx="2360662" cy="5040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3140968"/>
            <a:ext cx="4508777" cy="124726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809222"/>
            <a:ext cx="7288934" cy="1356081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093816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32656"/>
            <a:ext cx="7621120" cy="832197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Kézzel történő aláírás és beküldés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340768"/>
            <a:ext cx="7847760" cy="4752528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kérelem kinyomtatása és aláírása, valamint a beiratkozáskor történő benyújtása jelentősen megkönnyíti az ügyintézés folyamatát.</a:t>
            </a: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„Beküldés” gombra kattintás.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rendszer rákérdez, hogy a szülő/törvényes képviselő valóban be kívánja küldeni az adatlapot és figyelmeztetést küld, hogy ebben az esetben az adatokon módosítani már nem lehet.</a:t>
            </a:r>
          </a:p>
          <a:p>
            <a:pPr marL="0" indent="0" algn="just">
              <a:buNone/>
            </a:pPr>
            <a:r>
              <a:rPr lang="hu-HU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5041724"/>
            <a:ext cx="2485533" cy="10515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7416824" cy="137987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8771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21480" y="404664"/>
            <a:ext cx="6901040" cy="688181"/>
          </a:xfrm>
        </p:spPr>
        <p:txBody>
          <a:bodyPr/>
          <a:lstStyle/>
          <a:p>
            <a:r>
              <a:rPr lang="hu-H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elektronikus ügy beküldése</a:t>
            </a:r>
            <a:endParaRPr lang="hu-H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752528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kérelem beküldését jóváhagyó „Igen” gombra történő kattintást követően a rendszer azonosítja a gyermeket és az elektronikus ügy beküldésre kerül.</a:t>
            </a:r>
          </a:p>
          <a:p>
            <a:pPr marL="0" indent="0">
              <a:buNone/>
            </a:pPr>
            <a:r>
              <a:rPr lang="hu-HU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sz="1100" dirty="0" smtClean="0"/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Amennyiben a rendszer a gyermek adatait nem találja meg a középfokú intézmény által feltöltött  adatok között, akkor az adatok pontosítására és a középfokú intézménnyel való kapcsolatfelvételre figyelmeztető üzenetet küld.</a:t>
            </a: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509" y="2060848"/>
            <a:ext cx="4126979" cy="72684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933056"/>
            <a:ext cx="3816423" cy="19921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042269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0029" y="332656"/>
            <a:ext cx="7549112" cy="1048221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beküldött elektronikus ügy nyomon követése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700808"/>
            <a:ext cx="7735573" cy="4536504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szülő/törvényes képviselő a beküldött elektronikus ügy státuszát az e-Ügyintézés felületén nyomon tudja követni.</a:t>
            </a: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 KRÉTA e-Ügyintézés felületére történő belépést követően a szülő/törvényes képviselő bármikor megtekintheti a beküldött ügy státuszát a „</a:t>
            </a:r>
            <a:r>
              <a:rPr lang="hu-HU" sz="1600" dirty="0">
                <a:solidFill>
                  <a:schemeClr val="tx1"/>
                </a:solidFill>
              </a:rPr>
              <a:t>F</a:t>
            </a:r>
            <a:r>
              <a:rPr lang="hu-HU" sz="1600" dirty="0" smtClean="0">
                <a:solidFill>
                  <a:schemeClr val="tx1"/>
                </a:solidFill>
              </a:rPr>
              <a:t>olyamatban lévő ügyek” felületén.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 smtClean="0">
                <a:solidFill>
                  <a:schemeClr val="tx1"/>
                </a:solidFill>
              </a:rPr>
              <a:t>Az ügyre kattintva láthatja annak adatait.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12976"/>
            <a:ext cx="6300192" cy="2038479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2594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41440" cy="12241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 smtClean="0">
                <a:solidFill>
                  <a:schemeClr val="tx1"/>
                </a:solidFill>
              </a:rPr>
              <a:t>Általános információk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628800"/>
            <a:ext cx="8041440" cy="4824536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középfokú intézménybe a 2023/2024. tanévre történő beiratkozás időpontja: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hu-H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21-23. (szerda-péntek)</a:t>
            </a:r>
            <a:endParaRPr lang="hu-HU" sz="1800" dirty="0" smtClean="0">
              <a:solidFill>
                <a:schemeClr val="tx1"/>
              </a:solidFill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szülőknek a beiratkozás napján </a:t>
            </a:r>
            <a:r>
              <a:rPr lang="hu-HU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személyesen meg kell jelenni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a középfokú intézményben.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gyermek személyi igazolványát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általános iskolai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tanulmányok befejezését igazoló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bizonyítványát</a:t>
            </a:r>
            <a:r>
              <a:rPr lang="hu-HU" sz="1800" dirty="0" smtClean="0">
                <a:solidFill>
                  <a:schemeClr val="tx1"/>
                </a:solidFill>
              </a:rPr>
              <a:t>,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valamint a beiratkozáshoz szükséges dokumentumok, nyilatkozatok eredeti példányát a</a:t>
            </a:r>
            <a:r>
              <a:rPr lang="hu-HU" sz="1800" dirty="0">
                <a:solidFill>
                  <a:schemeClr val="tx1"/>
                </a:solidFill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beiratkozáskor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kell mutatni</a:t>
            </a:r>
            <a:r>
              <a:rPr lang="hu-HU" sz="1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beiratkozáshoz szükséges adatok azonban előzetesen, a KRÉTA rendszeren keresztül is megadhatók az intézmény számára, gyorsítva ezzel a középfokú intézménybe történő beiratkozás folyamatát.</a:t>
            </a:r>
          </a:p>
          <a:p>
            <a:pPr marL="0" indent="0" algn="ctr"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szülőknek az </a:t>
            </a:r>
            <a:r>
              <a:rPr lang="hu-H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előzetes, elektronikus adatbeküldés</a:t>
            </a:r>
            <a:r>
              <a:rPr lang="hu-HU" sz="1800" dirty="0" smtClean="0">
                <a:solidFill>
                  <a:schemeClr val="tx1"/>
                </a:solidFill>
              </a:rPr>
              <a:t>re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14. és 2023. június 21. között</a:t>
            </a:r>
            <a:r>
              <a:rPr lang="hu-HU" sz="1800" dirty="0" smtClean="0">
                <a:solidFill>
                  <a:schemeClr val="tx1"/>
                </a:solidFill>
              </a:rPr>
              <a:t>i időszakban van lehetősége.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hu-HU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10801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Online </a:t>
            </a:r>
            <a:r>
              <a:rPr lang="hu-HU" b="1" dirty="0" smtClean="0">
                <a:solidFill>
                  <a:schemeClr val="tx1"/>
                </a:solidFill>
              </a:rPr>
              <a:t>adatbeküldés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99592" y="1340768"/>
            <a:ext cx="7406208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14. és 2023. június 21. között</a:t>
            </a:r>
            <a:endParaRPr lang="hu-H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u-HU" b="1" u="sng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KRÉTA e-ügyintézés modulba való belépés</a:t>
            </a:r>
          </a:p>
          <a:p>
            <a:pPr marL="0" indent="0">
              <a:buNone/>
            </a:pPr>
            <a:endParaRPr lang="hu-HU" sz="18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Clr>
                <a:srgbClr val="0070C0"/>
              </a:buClr>
            </a:pPr>
            <a:r>
              <a:rPr lang="hu-HU" dirty="0" smtClean="0">
                <a:solidFill>
                  <a:schemeClr val="tx1"/>
                </a:solidFill>
              </a:rPr>
              <a:t>Gondviselői jogosultsággal az általános iskola KRÉTA rendszerébe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hu-HU" sz="1800" dirty="0" smtClean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</a:pPr>
            <a:r>
              <a:rPr lang="hu-HU" dirty="0" smtClean="0">
                <a:solidFill>
                  <a:schemeClr val="tx1"/>
                </a:solidFill>
              </a:rPr>
              <a:t>Ideiglenes regisztrációval</a:t>
            </a:r>
          </a:p>
          <a:p>
            <a:pPr marL="329184" lvl="1" indent="0">
              <a:buNone/>
            </a:pP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https://eugyintezes.e-kreta.hu/kezdolap</a:t>
            </a:r>
          </a:p>
          <a:p>
            <a:pPr marL="329184" lvl="1" indent="0">
              <a:buNone/>
            </a:pPr>
            <a:endParaRPr lang="hu-HU" sz="2200" dirty="0" smtClean="0">
              <a:solidFill>
                <a:schemeClr val="tx1"/>
              </a:solidFill>
            </a:endParaRPr>
          </a:p>
          <a:p>
            <a:pPr marL="108000" lvl="1" indent="0" algn="ctr">
              <a:buNone/>
            </a:pPr>
            <a:r>
              <a:rPr lang="hu-HU" sz="2200" dirty="0" smtClean="0">
                <a:solidFill>
                  <a:schemeClr val="tx1"/>
                </a:solidFill>
              </a:rPr>
              <a:t>BKI – Beiratkozás középfokú intézménybe ügy választása</a:t>
            </a:r>
            <a:endParaRPr lang="hu-H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69452" y="397904"/>
            <a:ext cx="7333088" cy="1192237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Gondviselői jogosultsággal történő KRÉTA belépéssel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2196" y="1916832"/>
            <a:ext cx="7467600" cy="4176464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dirty="0" smtClean="0">
                <a:solidFill>
                  <a:schemeClr val="tx1"/>
                </a:solidFill>
              </a:rPr>
              <a:t>Az általános iskolától kapott KRÉTA gondviselői jogosultsággal az általános iskola KRÉTA rendszerébe kell belépni.</a:t>
            </a:r>
          </a:p>
          <a:p>
            <a:pPr marL="0" indent="0" algn="just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916" y="3294128"/>
            <a:ext cx="4002308" cy="24901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5443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9512" y="398645"/>
            <a:ext cx="6396984" cy="760189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25484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hu-HU" sz="1800" dirty="0" smtClean="0">
                <a:solidFill>
                  <a:srgbClr val="0070C0"/>
                </a:solidFill>
              </a:rPr>
              <a:t>https</a:t>
            </a:r>
            <a:r>
              <a:rPr lang="hu-HU" sz="1800" dirty="0">
                <a:solidFill>
                  <a:srgbClr val="0070C0"/>
                </a:solidFill>
              </a:rPr>
              <a:t>://eugyintezes.e-kreta.hu/kezdolap</a:t>
            </a:r>
          </a:p>
          <a:p>
            <a:pPr marL="0" indent="0">
              <a:buClrTx/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200" dirty="0"/>
          </a:p>
          <a:p>
            <a:pPr marL="457200" indent="-457200">
              <a:buClrTx/>
              <a:buFont typeface="+mj-lt"/>
              <a:buAutoNum type="arabicParenR" startAt="2"/>
            </a:pPr>
            <a:r>
              <a:rPr lang="hu-HU" sz="1800" dirty="0" smtClean="0">
                <a:solidFill>
                  <a:schemeClr val="tx1"/>
                </a:solidFill>
              </a:rPr>
              <a:t>Beiratkozás középfokú intézménybe – BKI ügy kiválasztása</a:t>
            </a:r>
            <a:endParaRPr lang="hu-HU" sz="18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132856"/>
            <a:ext cx="4010075" cy="275034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5416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1640" y="351653"/>
            <a:ext cx="6552728" cy="83781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93536"/>
            <a:ext cx="3445768" cy="67997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arenR" startAt="3"/>
            </a:pPr>
            <a:r>
              <a:rPr lang="hu-HU" sz="1800" dirty="0" smtClean="0">
                <a:solidFill>
                  <a:schemeClr val="tx1"/>
                </a:solidFill>
              </a:rPr>
              <a:t>A tájékoztató üzenet megismerése és jóváhagyása</a:t>
            </a:r>
            <a:endParaRPr lang="hu-HU" sz="1800" dirty="0">
              <a:solidFill>
                <a:schemeClr val="tx1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283968" y="1804174"/>
            <a:ext cx="3931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hu-HU" dirty="0" smtClean="0"/>
              <a:t>Ideiglenes regisztráció létrehozása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437112"/>
            <a:ext cx="2638959" cy="176170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76872"/>
            <a:ext cx="2421529" cy="234362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49662"/>
            <a:ext cx="3672540" cy="239564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9973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3648" y="304625"/>
            <a:ext cx="6396984" cy="904205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2226" y="1360822"/>
            <a:ext cx="4021832" cy="432047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arenR" startAt="5"/>
            </a:pPr>
            <a:r>
              <a:rPr lang="hu-HU" sz="1800" dirty="0" smtClean="0">
                <a:solidFill>
                  <a:schemeClr val="tx1"/>
                </a:solidFill>
              </a:rPr>
              <a:t>Ideiglenes regisztráció létrehozása</a:t>
            </a:r>
            <a:endParaRPr lang="hu-HU" sz="1800" dirty="0">
              <a:solidFill>
                <a:schemeClr val="tx1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644008" y="1628800"/>
            <a:ext cx="3600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Szükséges adatok, jelölések: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E-mail cím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Felhasználónév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Ismételt 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err="1" smtClean="0"/>
              <a:t>reCAPTCHA</a:t>
            </a:r>
            <a:r>
              <a:rPr lang="hu-HU" sz="1400" dirty="0" smtClean="0"/>
              <a:t> jelölés (Nem vagyok robot)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Regisztráció megerősítése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4313009" y="3537015"/>
            <a:ext cx="4262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6"/>
            </a:pPr>
            <a:r>
              <a:rPr lang="hu-HU" dirty="0" smtClean="0"/>
              <a:t>Sikeres regisztrációt követően a rendszer automatikusan a </a:t>
            </a:r>
            <a:r>
              <a:rPr lang="hu-HU" dirty="0"/>
              <a:t>B</a:t>
            </a:r>
            <a:r>
              <a:rPr lang="hu-HU" dirty="0" smtClean="0"/>
              <a:t>ejelentkezés felületre állítja a szülőt.</a:t>
            </a:r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487789"/>
            <a:ext cx="2791698" cy="188077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53" y="1922056"/>
            <a:ext cx="3726356" cy="3229917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593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6252" y="332656"/>
            <a:ext cx="7992888" cy="104822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középfokú intézménybe – tanulói adatok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6252" y="1556792"/>
            <a:ext cx="7926188" cy="4712419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Személyes adatok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lvl="1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Gondviselői jogosultsággal belépve a rendszer a gyermek adatait áttölti a beiratkozás felületére, melyeket a szülőnek ellenőriznie kell, szükség esetén pedig módosíthatja azokat.</a:t>
            </a:r>
          </a:p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Igazolványok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988840"/>
            <a:ext cx="4799545" cy="238354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5301208"/>
            <a:ext cx="5087577" cy="12040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5687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404664"/>
            <a:ext cx="7549112" cy="616173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486498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 smtClean="0">
                <a:solidFill>
                  <a:schemeClr val="tx1"/>
                </a:solidFill>
              </a:rPr>
              <a:t>Lakóhely/Tartózkodási hely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00" y="1956693"/>
            <a:ext cx="4126493" cy="19139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755576" y="395694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Alapértelmezetten a tanuló életvitelszerű tartózkodási helye megegyezik az állandó lakóhelyével.</a:t>
            </a:r>
          </a:p>
          <a:p>
            <a:endParaRPr lang="hu-HU" sz="1400" dirty="0" smtClean="0"/>
          </a:p>
          <a:p>
            <a:r>
              <a:rPr lang="hu-HU" sz="1400" dirty="0" smtClean="0"/>
              <a:t>Tartózkodási hely rögzítéséhez kattintson a jelölő négyzetbe (a pipa kivétele céljából).</a:t>
            </a:r>
            <a:endParaRPr lang="hu-HU" sz="1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3085865"/>
            <a:ext cx="3738311" cy="299327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571600" y="1618139"/>
            <a:ext cx="1646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Állandó lakóhely</a:t>
            </a:r>
            <a:endParaRPr lang="hu-HU" sz="16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4828557" y="2737745"/>
            <a:ext cx="17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Tartózkodási hely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4050343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Vörös–naranc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2974</TotalTime>
  <Words>658</Words>
  <Application>Microsoft Office PowerPoint</Application>
  <PresentationFormat>Diavetítés a képernyőre (4:3 oldalarány)</PresentationFormat>
  <Paragraphs>130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2" baseType="lpstr">
      <vt:lpstr>Arial</vt:lpstr>
      <vt:lpstr>Bradley Hand ITC TT-Bold</vt:lpstr>
      <vt:lpstr>Cambria</vt:lpstr>
      <vt:lpstr>Rage Italic</vt:lpstr>
      <vt:lpstr>Sketchbook</vt:lpstr>
      <vt:lpstr>Beiratkozás  Szakképzési Centrum részeként vagy egyéb fenntartásban működő középfokú intézménybe  2023.</vt:lpstr>
      <vt:lpstr>Általános információk</vt:lpstr>
      <vt:lpstr>Online adatbeküldés</vt:lpstr>
      <vt:lpstr>Gondviselői jogosultsággal történő KRÉTA belépéssel</vt:lpstr>
      <vt:lpstr>Ideiglenes regisztrációval</vt:lpstr>
      <vt:lpstr>Ideiglenes regisztrációval</vt:lpstr>
      <vt:lpstr>Ideiglenes regisztrációval</vt:lpstr>
      <vt:lpstr>Beiratkozás középfokú intézménybe – tanulói adatok</vt:lpstr>
      <vt:lpstr>Tanulói adatok</vt:lpstr>
      <vt:lpstr>Tanulói adatok</vt:lpstr>
      <vt:lpstr>Tanulói adatok és nyilatkozatok</vt:lpstr>
      <vt:lpstr>A középfokú szakképző intézmény, amelybe a tanuló felvételt nyert</vt:lpstr>
      <vt:lpstr>Megjegyzés és dokumentumok csatolásának lehetősége</vt:lpstr>
      <vt:lpstr>Beiratkozási dokumentumok előnézete és beküldés</vt:lpstr>
      <vt:lpstr>Kézzel történő aláírás és beküldés</vt:lpstr>
      <vt:lpstr>Az elektronikus ügy beküldése</vt:lpstr>
      <vt:lpstr>A beküldött elektronikus ügy nyomon követése</vt:lpstr>
    </vt:vector>
  </TitlesOfParts>
  <Company>Klebelsberg Intézményfenntartó Központ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Beiratkozás középfokú intézménybe 2022.</dc:title>
  <dc:creator>Varga Eszter Edit</dc:creator>
  <cp:lastModifiedBy>Óvári Márta</cp:lastModifiedBy>
  <cp:revision>166</cp:revision>
  <dcterms:created xsi:type="dcterms:W3CDTF">2021-05-26T07:32:14Z</dcterms:created>
  <dcterms:modified xsi:type="dcterms:W3CDTF">2023-05-18T08:33:54Z</dcterms:modified>
</cp:coreProperties>
</file>