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5F4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4" d="100"/>
          <a:sy n="154" d="100"/>
        </p:scale>
        <p:origin x="2004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43346">
            <a:off x="1637735" y="1396483"/>
            <a:ext cx="7211895" cy="4810546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 rot="20533676">
            <a:off x="588403" y="3895580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2915250" y="2052801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hu-HU" dirty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2739805" y="3865579"/>
            <a:ext cx="4846706" cy="101959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dirty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 rot="389137">
            <a:off x="2388482" y="2291029"/>
            <a:ext cx="5752768" cy="2463790"/>
          </a:xfrm>
        </p:spPr>
        <p:txBody>
          <a:bodyPr/>
          <a:lstStyle/>
          <a:p>
            <a:r>
              <a:rPr lang="hu-H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Beiratkozás </a:t>
            </a:r>
            <a:br>
              <a:rPr lang="hu-H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Tankerületi Központ fenntartásában működő középfokú köznevelési intézménybe</a:t>
            </a:r>
            <a:br>
              <a:rPr lang="hu-H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2024.</a:t>
            </a:r>
          </a:p>
        </p:txBody>
      </p:sp>
      <p:sp>
        <p:nvSpPr>
          <p:cNvPr id="4" name="Szövegdoboz 3"/>
          <p:cNvSpPr txBox="1"/>
          <p:nvPr/>
        </p:nvSpPr>
        <p:spPr>
          <a:xfrm rot="20541583">
            <a:off x="816842" y="4362056"/>
            <a:ext cx="20670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KRÉTA</a:t>
            </a:r>
          </a:p>
          <a:p>
            <a:pPr algn="ctr"/>
            <a:r>
              <a:rPr lang="hu-H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elektronikus ügyintézés</a:t>
            </a:r>
          </a:p>
        </p:txBody>
      </p:sp>
      <p:pic>
        <p:nvPicPr>
          <p:cNvPr id="23" name="Kép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42513">
            <a:off x="6901204" y="5125068"/>
            <a:ext cx="858690" cy="45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902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396984" cy="688181"/>
          </a:xfrm>
        </p:spPr>
        <p:txBody>
          <a:bodyPr/>
          <a:lstStyle/>
          <a:p>
            <a:r>
              <a:rPr lang="hu-H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Tanulói</a:t>
            </a:r>
            <a:r>
              <a:rPr lang="hu-HU" sz="4000" b="1" dirty="0"/>
              <a:t> </a:t>
            </a:r>
            <a:r>
              <a:rPr lang="hu-H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adatok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340768"/>
            <a:ext cx="8064896" cy="4752528"/>
          </a:xfrm>
        </p:spPr>
        <p:txBody>
          <a:bodyPr/>
          <a:lstStyle/>
          <a:p>
            <a:r>
              <a:rPr lang="hu-HU" sz="2000" dirty="0">
                <a:solidFill>
                  <a:schemeClr val="tx1"/>
                </a:solidFill>
              </a:rPr>
              <a:t>Szülő(k)/Törvényes képviselő(k) adatai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810" y="1988840"/>
            <a:ext cx="4921495" cy="383186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5" name="Szövegdoboz 4"/>
          <p:cNvSpPr txBox="1"/>
          <p:nvPr/>
        </p:nvSpPr>
        <p:spPr>
          <a:xfrm>
            <a:off x="827584" y="3698278"/>
            <a:ext cx="237851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/>
              <a:t>Amennyiben a szülő/törvényes képviselő lakóhelye/tartózkodási helye nem azonos a tanuló lakóhelyével/tartózkodási helyével, akkor az a felületen megadható.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6037785" y="5486138"/>
            <a:ext cx="2220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/>
              <a:t>Mindkét szülő/törvényes képviselő adata rögzíthető a rendszerben.</a:t>
            </a:r>
          </a:p>
        </p:txBody>
      </p:sp>
    </p:spTree>
    <p:extLst>
      <p:ext uri="{BB962C8B-B14F-4D97-AF65-F5344CB8AC3E}">
        <p14:creationId xmlns:p14="http://schemas.microsoft.com/office/powerpoint/2010/main" val="1188434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9552" y="436563"/>
            <a:ext cx="7848872" cy="616173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Tanulói adatok és nyilatkozatok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9552" y="1412776"/>
            <a:ext cx="7992888" cy="4680520"/>
          </a:xfrm>
        </p:spPr>
        <p:txBody>
          <a:bodyPr>
            <a:normAutofit/>
          </a:bodyPr>
          <a:lstStyle/>
          <a:p>
            <a:r>
              <a:rPr lang="hu-HU" sz="2000" dirty="0">
                <a:solidFill>
                  <a:schemeClr val="tx1"/>
                </a:solidFill>
              </a:rPr>
              <a:t>Sajátos nevelési igény, hátrányos helyzet jelölése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800" dirty="0">
              <a:solidFill>
                <a:schemeClr val="tx1"/>
              </a:solidFill>
            </a:endParaRPr>
          </a:p>
          <a:p>
            <a:r>
              <a:rPr lang="hu-HU" sz="2000" dirty="0">
                <a:solidFill>
                  <a:schemeClr val="tx1"/>
                </a:solidFill>
              </a:rPr>
              <a:t>Nyilatkozatok – kollégiumi ellátás, étkezés igénylésének jelölése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7126" y="1916832"/>
            <a:ext cx="2931303" cy="201262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702" y="4725144"/>
            <a:ext cx="2715279" cy="12001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683715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45416" y="260648"/>
            <a:ext cx="8053168" cy="1442674"/>
          </a:xfrm>
        </p:spPr>
        <p:txBody>
          <a:bodyPr/>
          <a:lstStyle/>
          <a:p>
            <a:r>
              <a:rPr lang="hu-H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középfokú köznevelési intézmény, amelybe a tanuló felvételt nyert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55576" y="1916832"/>
            <a:ext cx="7632848" cy="4032448"/>
          </a:xfrm>
        </p:spPr>
        <p:txBody>
          <a:bodyPr/>
          <a:lstStyle/>
          <a:p>
            <a:pPr algn="just"/>
            <a:r>
              <a:rPr lang="hu-HU" sz="2000" dirty="0">
                <a:solidFill>
                  <a:schemeClr val="tx1"/>
                </a:solidFill>
              </a:rPr>
              <a:t>Középfokú köznevelési intézmény</a:t>
            </a:r>
          </a:p>
          <a:p>
            <a:pPr marL="0" indent="0" algn="just">
              <a:buNone/>
            </a:pPr>
            <a:endParaRPr lang="hu-HU" sz="800" dirty="0">
              <a:solidFill>
                <a:schemeClr val="tx1"/>
              </a:solidFill>
            </a:endParaRP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hu-HU" sz="1800" dirty="0">
                <a:solidFill>
                  <a:schemeClr val="tx1"/>
                </a:solidFill>
              </a:rPr>
              <a:t>A középfokú köznevelési intézmény nevének megadása. </a:t>
            </a:r>
          </a:p>
          <a:p>
            <a:pPr marL="0" indent="0" algn="just" defTabSz="180000">
              <a:buNone/>
            </a:pPr>
            <a:r>
              <a:rPr lang="hu-HU" sz="2000" dirty="0">
                <a:solidFill>
                  <a:schemeClr val="tx1"/>
                </a:solidFill>
              </a:rPr>
              <a:t>			</a:t>
            </a:r>
            <a:r>
              <a:rPr lang="hu-HU" sz="1800" dirty="0">
                <a:solidFill>
                  <a:schemeClr val="tx1"/>
                </a:solidFill>
              </a:rPr>
              <a:t>(Az intézmény azonosítót és az intézmény címét az intézmény 								neve alapján a rendszer kitölti.)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FB6C7DC5-E781-45E3-8390-D16845664B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3717032"/>
            <a:ext cx="7200800" cy="14442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777661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909152" cy="1192237"/>
          </a:xfrm>
        </p:spPr>
        <p:txBody>
          <a:bodyPr/>
          <a:lstStyle/>
          <a:p>
            <a:r>
              <a:rPr lang="hu-H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Megjegyzés és dokumentumok csatolásának lehetősége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475317" y="1916832"/>
            <a:ext cx="374441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 defTabSz="457200">
              <a:spcBef>
                <a:spcPct val="20000"/>
              </a:spcBef>
              <a:buClr>
                <a:srgbClr val="2DA2BF"/>
              </a:buClr>
              <a:buSzPct val="95000"/>
              <a:buFont typeface="Rage Italic" pitchFamily="66" charset="0"/>
              <a:buChar char="0"/>
            </a:pPr>
            <a:r>
              <a:rPr lang="hu-HU" sz="1600" dirty="0"/>
              <a:t>A Megjegyzés mező a szülő/törvényes képviselő által szabadon szerkeszthető, a beiratkozással összefüggő közlendők rögzítésére szolgál.</a:t>
            </a:r>
          </a:p>
          <a:p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2006943"/>
            <a:ext cx="3864273" cy="12222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Szövegdoboz 5"/>
          <p:cNvSpPr txBox="1"/>
          <p:nvPr/>
        </p:nvSpPr>
        <p:spPr>
          <a:xfrm>
            <a:off x="467544" y="3401326"/>
            <a:ext cx="792088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 algn="just" defTabSz="457200">
              <a:spcBef>
                <a:spcPct val="20000"/>
              </a:spcBef>
              <a:buClr>
                <a:srgbClr val="2DA2BF"/>
              </a:buClr>
              <a:buSzPct val="95000"/>
              <a:buFont typeface="Rage Italic" pitchFamily="66" charset="0"/>
              <a:buChar char="0"/>
            </a:pPr>
            <a:r>
              <a:rPr lang="hu-HU" sz="1600" dirty="0"/>
              <a:t>A felületen a szülőnek/törvényes képviselőnek lehetősége van a beiratkozással összefüggő dokumentumok feltöltésére, azonban a </a:t>
            </a:r>
            <a:r>
              <a:rPr lang="hu-HU" sz="1600" u="sng" dirty="0"/>
              <a:t>személyazonosító igazolvány</a:t>
            </a:r>
            <a:r>
              <a:rPr lang="hu-HU" sz="1600" dirty="0"/>
              <a:t>, az </a:t>
            </a:r>
            <a:r>
              <a:rPr lang="hu-HU" sz="1600" u="sng" dirty="0"/>
              <a:t>általános iskolai tanulmányok befejezését igazoló bizonyítvány</a:t>
            </a:r>
            <a:r>
              <a:rPr lang="hu-HU" sz="1600" dirty="0"/>
              <a:t>, valamint a középfokú intézmény által kért egyéb dokumentumok </a:t>
            </a:r>
            <a:r>
              <a:rPr lang="hu-HU" sz="1600" u="sng" dirty="0"/>
              <a:t>eredeti példányát a beiratkozás napján személyesen be kell mutatni</a:t>
            </a:r>
            <a:r>
              <a:rPr lang="hu-HU" sz="1600" dirty="0"/>
              <a:t>.</a:t>
            </a:r>
          </a:p>
          <a:p>
            <a:endParaRPr lang="hu-HU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4912441"/>
            <a:ext cx="6878737" cy="9701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737885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041440" cy="1296144"/>
          </a:xfrm>
        </p:spPr>
        <p:txBody>
          <a:bodyPr/>
          <a:lstStyle/>
          <a:p>
            <a:r>
              <a:rPr lang="hu-H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Beiratkozási dokumentumok előnézete és beküldés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55576" y="1628800"/>
            <a:ext cx="7632848" cy="4360925"/>
          </a:xfrm>
        </p:spPr>
        <p:txBody>
          <a:bodyPr>
            <a:normAutofit/>
          </a:bodyPr>
          <a:lstStyle/>
          <a:p>
            <a:pPr algn="just"/>
            <a:r>
              <a:rPr lang="hu-HU" sz="1600" dirty="0">
                <a:solidFill>
                  <a:schemeClr val="tx1"/>
                </a:solidFill>
              </a:rPr>
              <a:t>Az „Előnézet” funkció használatával a szülőnek/törvényes képviselőnek lehetősége van a beküldeni kívánt dokumentumok előzetes megtekintésére.</a:t>
            </a:r>
          </a:p>
          <a:p>
            <a:pPr algn="just"/>
            <a:r>
              <a:rPr lang="hu-HU" sz="1600" dirty="0">
                <a:solidFill>
                  <a:schemeClr val="tx1"/>
                </a:solidFill>
              </a:rPr>
              <a:t>Amennyiben a beiratkozás folyamatát a szülő/törvényes képviselő megszakítja, lehetőség van a felületen megadott adatok piszkozatként történő mentésére és későbbi időpontban történő szerkesztésére.</a:t>
            </a: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algn="just"/>
            <a:r>
              <a:rPr lang="hu-HU" sz="1600" dirty="0">
                <a:solidFill>
                  <a:schemeClr val="tx1"/>
                </a:solidFill>
              </a:rPr>
              <a:t>A beiratkozás dokumentumai beküldhetők digitális aláírással, vagy papíron, kézzel történő aláírással.</a:t>
            </a: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913" y="3068960"/>
            <a:ext cx="2360662" cy="5040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808" y="4869160"/>
            <a:ext cx="5375287" cy="13450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B4B2DCC7-29B5-4B2E-88B6-D239E72048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5187" y="3068960"/>
            <a:ext cx="4209201" cy="12580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093816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29627" y="320330"/>
            <a:ext cx="6613008" cy="832197"/>
          </a:xfrm>
        </p:spPr>
        <p:txBody>
          <a:bodyPr/>
          <a:lstStyle/>
          <a:p>
            <a:r>
              <a:rPr lang="hu-H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Digitális aláírás és beküldés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9552" y="1268760"/>
            <a:ext cx="7848872" cy="4720965"/>
          </a:xfrm>
        </p:spPr>
        <p:txBody>
          <a:bodyPr>
            <a:normAutofit/>
          </a:bodyPr>
          <a:lstStyle/>
          <a:p>
            <a:pPr algn="just"/>
            <a:r>
              <a:rPr lang="hu-HU" sz="1800" dirty="0">
                <a:solidFill>
                  <a:schemeClr val="tx1"/>
                </a:solidFill>
              </a:rPr>
              <a:t>„</a:t>
            </a:r>
            <a:r>
              <a:rPr lang="hu-HU" sz="1600" dirty="0">
                <a:solidFill>
                  <a:schemeClr val="tx1"/>
                </a:solidFill>
              </a:rPr>
              <a:t>Digitálisan szeretném aláírni és beküldeni” funkció választása.</a:t>
            </a:r>
          </a:p>
          <a:p>
            <a:pPr algn="just"/>
            <a:r>
              <a:rPr lang="hu-HU" sz="1600" dirty="0">
                <a:solidFill>
                  <a:schemeClr val="tx1"/>
                </a:solidFill>
              </a:rPr>
              <a:t>„Digitális aláírás és beküldés” gombra kattintás.</a:t>
            </a:r>
          </a:p>
          <a:p>
            <a:pPr marL="0" indent="0">
              <a:buNone/>
            </a:pPr>
            <a:endParaRPr lang="hu-HU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800" dirty="0">
              <a:solidFill>
                <a:schemeClr val="tx1"/>
              </a:solidFill>
            </a:endParaRPr>
          </a:p>
          <a:p>
            <a:pPr algn="just"/>
            <a:r>
              <a:rPr lang="hu-HU" sz="1600" dirty="0">
                <a:solidFill>
                  <a:schemeClr val="tx1"/>
                </a:solidFill>
              </a:rPr>
              <a:t>A rendszer rákérdez, hogy a szülő/törvényes képviselő valóban be kívánja küldeni az adatlapot, és figyelmeztetést küld, hogy ebben az esetben az adatokon módosítani már nem lehet.</a:t>
            </a:r>
          </a:p>
          <a:p>
            <a:pPr marL="0" indent="0">
              <a:buNone/>
            </a:pPr>
            <a:endParaRPr lang="hu-HU" sz="1800" dirty="0">
              <a:solidFill>
                <a:schemeClr val="tx1"/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4797152"/>
            <a:ext cx="2485533" cy="10515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48E4392F-2059-4EF7-B482-7C531409EE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8750" y="2060848"/>
            <a:ext cx="6570476" cy="18004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0911150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15616" y="378119"/>
            <a:ext cx="6757024" cy="760189"/>
          </a:xfrm>
        </p:spPr>
        <p:txBody>
          <a:bodyPr/>
          <a:lstStyle/>
          <a:p>
            <a:r>
              <a:rPr lang="hu-H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Digitális aláírás és beküldés</a:t>
            </a:r>
            <a:endParaRPr lang="hu-HU" sz="36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9552" y="1340768"/>
            <a:ext cx="8064896" cy="4752528"/>
          </a:xfrm>
        </p:spPr>
        <p:txBody>
          <a:bodyPr>
            <a:normAutofit/>
          </a:bodyPr>
          <a:lstStyle/>
          <a:p>
            <a:r>
              <a:rPr lang="hu-HU" sz="1600" dirty="0">
                <a:solidFill>
                  <a:schemeClr val="tx1"/>
                </a:solidFill>
              </a:rPr>
              <a:t>Az Ügyfélkapuval történő azonosítást követően a rendszer jelzi a beküldés folyamatát.</a:t>
            </a: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hu-HU" sz="1600" dirty="0">
                <a:solidFill>
                  <a:schemeClr val="tx1"/>
                </a:solidFill>
              </a:rPr>
              <a:t>A középfokú intézménybe történő beiratkozás felületén nyomon követhető a dokumentumok beküldésének folyamata.</a:t>
            </a: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</p:txBody>
      </p:sp>
      <p:pic>
        <p:nvPicPr>
          <p:cNvPr id="4" name="Kép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16832"/>
            <a:ext cx="3058509" cy="23745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Kép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44824"/>
            <a:ext cx="4591596" cy="9742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6" name="Kép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994995"/>
            <a:ext cx="4591596" cy="15121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009E41CB-CB82-4C4F-AACC-C27F4FCF33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5616" y="5221470"/>
            <a:ext cx="6816640" cy="8626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0928410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332656"/>
            <a:ext cx="7621120" cy="832197"/>
          </a:xfrm>
        </p:spPr>
        <p:txBody>
          <a:bodyPr/>
          <a:lstStyle/>
          <a:p>
            <a:r>
              <a:rPr lang="hu-H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Kézzel történő aláírás és beküldés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11560" y="1340768"/>
            <a:ext cx="7847760" cy="4752528"/>
          </a:xfrm>
        </p:spPr>
        <p:txBody>
          <a:bodyPr/>
          <a:lstStyle/>
          <a:p>
            <a:pPr algn="just"/>
            <a:r>
              <a:rPr lang="hu-HU" sz="1600" dirty="0">
                <a:solidFill>
                  <a:schemeClr val="tx1"/>
                </a:solidFill>
              </a:rPr>
              <a:t>„Beküldés után papíron szeretném aláírni és az intézménynek eljuttatni” funkció választása.</a:t>
            </a:r>
          </a:p>
          <a:p>
            <a:pPr algn="just"/>
            <a:r>
              <a:rPr lang="hu-HU" sz="1600" dirty="0">
                <a:solidFill>
                  <a:schemeClr val="tx1"/>
                </a:solidFill>
              </a:rPr>
              <a:t>„Beküldés” gombra kattintás.</a:t>
            </a: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algn="just"/>
            <a:r>
              <a:rPr lang="hu-HU" sz="1600" dirty="0">
                <a:solidFill>
                  <a:schemeClr val="tx1"/>
                </a:solidFill>
              </a:rPr>
              <a:t>A rendszer rákérdez, hogy a szülő/törvényes képviselő valóban be kívánja küldeni az adatlapot és figyelmeztetést küld, hogy ebben az esetben az adatokon módosítani már nem lehet.</a:t>
            </a:r>
          </a:p>
          <a:p>
            <a:pPr marL="0" indent="0" algn="just">
              <a:buNone/>
            </a:pPr>
            <a:r>
              <a:rPr lang="hu-HU" sz="1600" dirty="0">
                <a:solidFill>
                  <a:schemeClr val="tx1"/>
                </a:solidFill>
              </a:rPr>
              <a:t> </a:t>
            </a: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275" y="2348880"/>
            <a:ext cx="6394970" cy="17665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5041724"/>
            <a:ext cx="2485533" cy="10515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787713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21480" y="404664"/>
            <a:ext cx="6901040" cy="688181"/>
          </a:xfrm>
        </p:spPr>
        <p:txBody>
          <a:bodyPr/>
          <a:lstStyle/>
          <a:p>
            <a:r>
              <a:rPr lang="hu-H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 elektronikus ügy beküldése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9552" y="1412776"/>
            <a:ext cx="8064896" cy="4752528"/>
          </a:xfrm>
        </p:spPr>
        <p:txBody>
          <a:bodyPr/>
          <a:lstStyle/>
          <a:p>
            <a:r>
              <a:rPr lang="hu-HU" sz="1600" dirty="0">
                <a:solidFill>
                  <a:schemeClr val="tx1"/>
                </a:solidFill>
              </a:rPr>
              <a:t>A kérelem beküldését jóváhagyó „Igen” gombra történő kattintást követően a rendszer azonosítja a gyermeket és az elektronikus ügy beküldésre kerül.</a:t>
            </a:r>
          </a:p>
          <a:p>
            <a:pPr marL="0" indent="0">
              <a:buNone/>
            </a:pPr>
            <a:r>
              <a:rPr lang="hu-HU" sz="1600" dirty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sz="1100" dirty="0"/>
          </a:p>
          <a:p>
            <a:pPr algn="just"/>
            <a:r>
              <a:rPr lang="hu-HU" sz="1600" dirty="0">
                <a:solidFill>
                  <a:schemeClr val="tx1"/>
                </a:solidFill>
              </a:rPr>
              <a:t>Amennyiben a rendszer a gyermek adatait nem találja meg a középfokú intézmény által feltöltött  adatok között, akkor az adatok pontosítására és a középfokú intézménnyel való kapcsolatfelvételre figyelmeztető üzenetet küld.</a:t>
            </a: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509" y="2060848"/>
            <a:ext cx="4126979" cy="7268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3933056"/>
            <a:ext cx="3816423" cy="19921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422694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70029" y="332656"/>
            <a:ext cx="7549112" cy="1048221"/>
          </a:xfrm>
        </p:spPr>
        <p:txBody>
          <a:bodyPr/>
          <a:lstStyle/>
          <a:p>
            <a:r>
              <a:rPr lang="hu-H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beküldött elektronikus ügy nyomon követése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83568" y="1700808"/>
            <a:ext cx="7735573" cy="4536504"/>
          </a:xfrm>
        </p:spPr>
        <p:txBody>
          <a:bodyPr>
            <a:normAutofit/>
          </a:bodyPr>
          <a:lstStyle/>
          <a:p>
            <a:pPr algn="just"/>
            <a:r>
              <a:rPr lang="hu-HU" sz="1600" dirty="0">
                <a:solidFill>
                  <a:schemeClr val="tx1"/>
                </a:solidFill>
              </a:rPr>
              <a:t>A szülő/törvényes képviselő a beküldött elektronikus ügy státuszát az e-Ügyintézés felületén nyomon tudja követni.</a:t>
            </a:r>
          </a:p>
          <a:p>
            <a:pPr algn="just"/>
            <a:r>
              <a:rPr lang="hu-HU" sz="1600" dirty="0">
                <a:solidFill>
                  <a:schemeClr val="tx1"/>
                </a:solidFill>
              </a:rPr>
              <a:t>A KRÉTA e-Ügyintézés felületére történő belépést követően a szülő/törvényes képviselő bármikor megtekintheti a beküldött ügy státuszát a „Folyamatban lévő ügyek” felületén.</a:t>
            </a: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algn="just"/>
            <a:r>
              <a:rPr lang="hu-HU" sz="1600" dirty="0">
                <a:solidFill>
                  <a:schemeClr val="tx1"/>
                </a:solidFill>
              </a:rPr>
              <a:t>Az ügyre kattintva láthatja annak adatait.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5BF1F503-71F4-491D-800F-A04EBB46BB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096" y="3212976"/>
            <a:ext cx="7368045" cy="187220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5945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041440" cy="1224136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hu-HU" b="1" dirty="0">
                <a:solidFill>
                  <a:schemeClr val="tx1"/>
                </a:solidFill>
              </a:rPr>
              <a:t>Általános információk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9552" y="1628800"/>
            <a:ext cx="8041440" cy="4824536"/>
          </a:xfrm>
        </p:spPr>
        <p:txBody>
          <a:bodyPr/>
          <a:lstStyle/>
          <a:p>
            <a:pPr marL="0" indent="0" algn="just">
              <a:spcAft>
                <a:spcPts val="1200"/>
              </a:spcAft>
              <a:buNone/>
            </a:pPr>
            <a:r>
              <a:rPr lang="hu-HU" sz="1800" dirty="0">
                <a:solidFill>
                  <a:schemeClr val="tx1"/>
                </a:solidFill>
              </a:rPr>
              <a:t>A középfokú intézménybe a 2024/2025. tanévre történő beiratkozás időpontja:</a:t>
            </a:r>
            <a:r>
              <a:rPr lang="hu-HU" sz="2000" dirty="0">
                <a:solidFill>
                  <a:schemeClr val="tx1"/>
                </a:solidFill>
              </a:rPr>
              <a:t> 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2024. június 26-28. (szerda-péntek)</a:t>
            </a:r>
            <a:endParaRPr lang="hu-HU" sz="1800" dirty="0">
              <a:solidFill>
                <a:schemeClr val="tx1"/>
              </a:solidFill>
            </a:endParaRPr>
          </a:p>
          <a:p>
            <a:pPr marL="0" indent="0" algn="just">
              <a:spcAft>
                <a:spcPts val="1200"/>
              </a:spcAft>
              <a:buNone/>
            </a:pPr>
            <a:r>
              <a:rPr lang="hu-HU" sz="1800" dirty="0">
                <a:solidFill>
                  <a:schemeClr val="tx1"/>
                </a:solidFill>
              </a:rPr>
              <a:t>A szülőknek a beiratkozás napján </a:t>
            </a:r>
            <a:r>
              <a:rPr lang="hu-HU" sz="18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személyesen meg kell jelenni</a:t>
            </a:r>
            <a:r>
              <a:rPr lang="hu-H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dirty="0">
                <a:solidFill>
                  <a:schemeClr val="tx1"/>
                </a:solidFill>
              </a:rPr>
              <a:t>a középfokú intézményben.</a:t>
            </a:r>
            <a:r>
              <a:rPr lang="hu-H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gyermek személyi igazolványát, az általános iskolai</a:t>
            </a:r>
            <a:r>
              <a:rPr lang="hu-HU" sz="1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dirty="0">
                <a:solidFill>
                  <a:schemeClr val="tx1"/>
                </a:solidFill>
              </a:rPr>
              <a:t>tanulmányok befejezését igazoló</a:t>
            </a:r>
            <a:r>
              <a:rPr lang="hu-HU" sz="1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bizonyítványát</a:t>
            </a:r>
            <a:r>
              <a:rPr lang="hu-HU" sz="1800" dirty="0">
                <a:solidFill>
                  <a:schemeClr val="tx1"/>
                </a:solidFill>
              </a:rPr>
              <a:t>,</a:t>
            </a:r>
            <a:r>
              <a:rPr lang="hu-H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dirty="0">
                <a:solidFill>
                  <a:schemeClr val="tx1"/>
                </a:solidFill>
              </a:rPr>
              <a:t>valamint a beiratkozáshoz szükséges dokumentumok, nyilatkozatok eredeti példányát a beiratkozáskor</a:t>
            </a:r>
            <a:r>
              <a:rPr lang="hu-H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hu-H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kell mutatni</a:t>
            </a:r>
            <a:r>
              <a:rPr lang="hu-HU" sz="1800" dirty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spcAft>
                <a:spcPts val="1200"/>
              </a:spcAft>
              <a:buNone/>
            </a:pPr>
            <a:r>
              <a:rPr lang="hu-HU" sz="1800" dirty="0">
                <a:solidFill>
                  <a:schemeClr val="tx1"/>
                </a:solidFill>
              </a:rPr>
              <a:t>A beiratkozáshoz szükséges adatok azonban előzetesen, a KRÉTA rendszeren keresztül is megadhatók az intézmény számára, gyorsítva ezzel a középfokú intézménybe történő beiratkozás folyamatát.</a:t>
            </a:r>
          </a:p>
          <a:p>
            <a:pPr marL="0" indent="0" algn="ctr">
              <a:buNone/>
            </a:pPr>
            <a:r>
              <a:rPr lang="hu-HU" sz="1800" dirty="0">
                <a:solidFill>
                  <a:schemeClr val="tx1"/>
                </a:solidFill>
              </a:rPr>
              <a:t>A szülőknek az </a:t>
            </a:r>
            <a:r>
              <a:rPr lang="hu-HU" sz="1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előzetes, elektronikus adatbeküldés</a:t>
            </a:r>
            <a:r>
              <a:rPr lang="hu-HU" sz="1800" dirty="0">
                <a:solidFill>
                  <a:schemeClr val="tx1"/>
                </a:solidFill>
              </a:rPr>
              <a:t>re </a:t>
            </a:r>
          </a:p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hu-HU" sz="1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2024. június 19. és 2024. június 26. között</a:t>
            </a:r>
            <a:r>
              <a:rPr lang="hu-HU" sz="1800" dirty="0">
                <a:solidFill>
                  <a:schemeClr val="tx1"/>
                </a:solidFill>
              </a:rPr>
              <a:t>i időszakban van lehetősége.</a:t>
            </a:r>
          </a:p>
          <a:p>
            <a:pPr marL="0" indent="0" algn="just">
              <a:spcAft>
                <a:spcPts val="1200"/>
              </a:spcAft>
              <a:buNone/>
            </a:pPr>
            <a:endParaRPr lang="hu-H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29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624736" cy="108012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hu-HU" b="1" dirty="0">
                <a:solidFill>
                  <a:schemeClr val="tx1"/>
                </a:solidFill>
              </a:rPr>
              <a:t>Online adatbeküldés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99592" y="1340768"/>
            <a:ext cx="7406208" cy="50405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2024. június 19. és 2024. június 26. között</a:t>
            </a:r>
            <a:endParaRPr lang="hu-H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hu-HU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hu-HU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KRÉTA e-ügyintézés modulba való belépés</a:t>
            </a:r>
          </a:p>
          <a:p>
            <a:pPr marL="0" indent="0">
              <a:buNone/>
            </a:pPr>
            <a:endParaRPr lang="hu-HU" sz="1800" b="1" u="sng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hu-HU" dirty="0">
                <a:solidFill>
                  <a:schemeClr val="tx1"/>
                </a:solidFill>
              </a:rPr>
              <a:t>Gondviselői jogosultsággal az általános iskola KRÉTA rendszerébe</a:t>
            </a:r>
          </a:p>
          <a:p>
            <a:pPr marL="0" indent="0">
              <a:buClr>
                <a:schemeClr val="accent2">
                  <a:lumMod val="75000"/>
                </a:schemeClr>
              </a:buClr>
              <a:buNone/>
            </a:pPr>
            <a:endParaRPr lang="hu-HU" sz="1800" dirty="0">
              <a:solidFill>
                <a:schemeClr val="tx1"/>
              </a:solidFill>
            </a:endParaRPr>
          </a:p>
          <a:p>
            <a:r>
              <a:rPr lang="hu-HU" dirty="0">
                <a:solidFill>
                  <a:schemeClr val="tx1"/>
                </a:solidFill>
              </a:rPr>
              <a:t>Ideiglenes regisztrációval</a:t>
            </a:r>
          </a:p>
          <a:p>
            <a:pPr marL="329184" lvl="1" indent="0">
              <a:buNone/>
            </a:pPr>
            <a:r>
              <a:rPr lang="hu-H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	</a:t>
            </a:r>
            <a:r>
              <a:rPr lang="hu-H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https://eugyintezes.e-kreta.hu/kezdolap</a:t>
            </a:r>
          </a:p>
          <a:p>
            <a:pPr marL="329184" lvl="1" indent="0">
              <a:buNone/>
            </a:pPr>
            <a:endParaRPr lang="hu-HU" sz="2200" dirty="0">
              <a:solidFill>
                <a:schemeClr val="tx1"/>
              </a:solidFill>
            </a:endParaRPr>
          </a:p>
          <a:p>
            <a:pPr marL="108000" lvl="1" indent="0" algn="ctr">
              <a:buNone/>
            </a:pPr>
            <a:r>
              <a:rPr lang="hu-HU" sz="2200" dirty="0">
                <a:solidFill>
                  <a:schemeClr val="tx1"/>
                </a:solidFill>
              </a:rPr>
              <a:t>BKI – Beiratkozás középfokú intézménybe ügy választása</a:t>
            </a:r>
          </a:p>
        </p:txBody>
      </p:sp>
    </p:spTree>
    <p:extLst>
      <p:ext uri="{BB962C8B-B14F-4D97-AF65-F5344CB8AC3E}">
        <p14:creationId xmlns:p14="http://schemas.microsoft.com/office/powerpoint/2010/main" val="1152383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69452" y="397904"/>
            <a:ext cx="7333088" cy="1192237"/>
          </a:xfrm>
        </p:spPr>
        <p:txBody>
          <a:bodyPr/>
          <a:lstStyle/>
          <a:p>
            <a:r>
              <a:rPr lang="hu-H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Gondviselői jogosultsággal történő KRÉTA belépéssel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02196" y="1916832"/>
            <a:ext cx="7467600" cy="4176464"/>
          </a:xfrm>
        </p:spPr>
        <p:txBody>
          <a:bodyPr/>
          <a:lstStyle/>
          <a:p>
            <a:pPr algn="just"/>
            <a:r>
              <a:rPr lang="hu-HU" dirty="0">
                <a:solidFill>
                  <a:schemeClr val="tx1"/>
                </a:solidFill>
              </a:rPr>
              <a:t>Az általános iskolától kapott KRÉTA gondviselői jogosultsággal az általános iskola KRÉTA rendszerébe kell belépni.</a:t>
            </a:r>
          </a:p>
          <a:p>
            <a:pPr marL="0" indent="0" algn="just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5916" y="3294128"/>
            <a:ext cx="4002308" cy="249019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44330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09512" y="398645"/>
            <a:ext cx="6396984" cy="760189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Ideiglenes regisztrációval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11560" y="1556792"/>
            <a:ext cx="7992888" cy="4254849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tx1"/>
              </a:buClr>
              <a:buFont typeface="+mj-lt"/>
              <a:buAutoNum type="arabicParenR"/>
            </a:pPr>
            <a:r>
              <a:rPr lang="hu-HU" sz="1800" dirty="0">
                <a:solidFill>
                  <a:srgbClr val="0070C0"/>
                </a:solidFill>
              </a:rPr>
              <a:t>https://eugyintezes.e-kreta.hu/kezdolap</a:t>
            </a:r>
          </a:p>
          <a:p>
            <a:pPr marL="0" indent="0">
              <a:buClrTx/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sz="1200" dirty="0"/>
          </a:p>
          <a:p>
            <a:pPr marL="457200" indent="-457200">
              <a:buClrTx/>
              <a:buFont typeface="+mj-lt"/>
              <a:buAutoNum type="arabicParenR" startAt="2"/>
            </a:pPr>
            <a:r>
              <a:rPr lang="hu-HU" sz="1800" dirty="0">
                <a:solidFill>
                  <a:schemeClr val="tx1"/>
                </a:solidFill>
              </a:rPr>
              <a:t>Beiratkozás középfokú intézménybe – BKI ügy kiválasztása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2132856"/>
            <a:ext cx="4010075" cy="275034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41641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31640" y="351653"/>
            <a:ext cx="6552728" cy="837816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Ideiglenes regisztrációval</a:t>
            </a:r>
            <a:endParaRPr lang="hu-HU" sz="40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493536"/>
            <a:ext cx="3445768" cy="679970"/>
          </a:xfrm>
        </p:spPr>
        <p:txBody>
          <a:bodyPr>
            <a:noAutofit/>
          </a:bodyPr>
          <a:lstStyle/>
          <a:p>
            <a:pPr marL="457200" indent="-457200">
              <a:buClrTx/>
              <a:buFont typeface="+mj-lt"/>
              <a:buAutoNum type="arabicParenR" startAt="3"/>
            </a:pPr>
            <a:r>
              <a:rPr lang="hu-HU" sz="1800" dirty="0">
                <a:solidFill>
                  <a:schemeClr val="tx1"/>
                </a:solidFill>
              </a:rPr>
              <a:t>A tájékoztató üzenet megismerése és jóváhagyása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4283968" y="1804174"/>
            <a:ext cx="3931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arenR" startAt="4"/>
            </a:pPr>
            <a:r>
              <a:rPr lang="hu-HU" dirty="0"/>
              <a:t>Ideiglenes regisztráció létrehozása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4437112"/>
            <a:ext cx="2638959" cy="176170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276872"/>
            <a:ext cx="2421529" cy="23436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E14858F1-2CEE-4E6A-8F4A-AD7E103CE6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601" y="2297629"/>
            <a:ext cx="3722092" cy="25995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997337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03648" y="304625"/>
            <a:ext cx="6396984" cy="904205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Ideiglenes regisztrációval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2226" y="1360822"/>
            <a:ext cx="4021832" cy="432047"/>
          </a:xfrm>
        </p:spPr>
        <p:txBody>
          <a:bodyPr>
            <a:normAutofit/>
          </a:bodyPr>
          <a:lstStyle/>
          <a:p>
            <a:pPr marL="457200" indent="-457200">
              <a:buClrTx/>
              <a:buFont typeface="+mj-lt"/>
              <a:buAutoNum type="arabicParenR" startAt="5"/>
            </a:pPr>
            <a:r>
              <a:rPr lang="hu-HU" sz="1800" dirty="0">
                <a:solidFill>
                  <a:schemeClr val="tx1"/>
                </a:solidFill>
              </a:rPr>
              <a:t>Ideiglenes regisztráció létrehozása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4644008" y="1484784"/>
            <a:ext cx="360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/>
              <a:t>Szükséges adatok, jelölések: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Név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E-mail cím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Felhasználónév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Jelszó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Ismételt jelszó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Adatkezelési tájékoztató elfogadása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 err="1"/>
              <a:t>reCAPTCHA</a:t>
            </a:r>
            <a:r>
              <a:rPr lang="hu-HU" sz="1400" dirty="0"/>
              <a:t> jelölés (Nem vagyok robot)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Regisztráció megerősítése</a:t>
            </a:r>
            <a:endParaRPr lang="hu-HU" dirty="0"/>
          </a:p>
        </p:txBody>
      </p:sp>
      <p:sp>
        <p:nvSpPr>
          <p:cNvPr id="6" name="Szövegdoboz 5"/>
          <p:cNvSpPr txBox="1"/>
          <p:nvPr/>
        </p:nvSpPr>
        <p:spPr>
          <a:xfrm>
            <a:off x="4313009" y="3537015"/>
            <a:ext cx="4262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 startAt="6"/>
            </a:pPr>
            <a:r>
              <a:rPr lang="hu-HU" dirty="0"/>
              <a:t>Sikeres regisztrációt követően a rendszer automatikusan a Bejelentkezés felületre állítja a szülőt.</a:t>
            </a: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4487789"/>
            <a:ext cx="2791698" cy="188077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BC048282-F88F-46FF-B723-3308D569B5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593" y="1916832"/>
            <a:ext cx="3677091" cy="342994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759319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6252" y="332656"/>
            <a:ext cx="7992888" cy="1048221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hu-H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Beiratkozás középfokú intézménybe – tanulói adatok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06252" y="1556792"/>
            <a:ext cx="7926188" cy="4712419"/>
          </a:xfrm>
        </p:spPr>
        <p:txBody>
          <a:bodyPr/>
          <a:lstStyle/>
          <a:p>
            <a:r>
              <a:rPr lang="hu-HU" sz="2000" dirty="0">
                <a:solidFill>
                  <a:schemeClr val="tx1"/>
                </a:solidFill>
              </a:rPr>
              <a:t>Személyes adatok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hu-HU" sz="1400" dirty="0">
                <a:solidFill>
                  <a:schemeClr val="tx1"/>
                </a:solidFill>
              </a:rPr>
              <a:t>Gondviselői jogosultsággal belépve a rendszer a gyermek adatait áttölti a beiratkozás felületére, melyeket a szülőnek ellenőriznie kell, szükség esetén pedig módosíthatja azokat.</a:t>
            </a:r>
          </a:p>
          <a:p>
            <a:r>
              <a:rPr lang="hu-HU" sz="2000" dirty="0">
                <a:solidFill>
                  <a:schemeClr val="tx1"/>
                </a:solidFill>
              </a:rPr>
              <a:t>Igazolványok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1988840"/>
            <a:ext cx="4799545" cy="238354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5" y="5301208"/>
            <a:ext cx="5087577" cy="12040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568718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404664"/>
            <a:ext cx="7549112" cy="616173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Tanulói adatok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124744"/>
            <a:ext cx="8064896" cy="4864981"/>
          </a:xfrm>
        </p:spPr>
        <p:txBody>
          <a:bodyPr/>
          <a:lstStyle/>
          <a:p>
            <a:r>
              <a:rPr lang="hu-HU" sz="2000" dirty="0">
                <a:solidFill>
                  <a:schemeClr val="tx1"/>
                </a:solidFill>
              </a:rPr>
              <a:t>Lakóhely/Tartózkodási hely adatai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600" y="1956693"/>
            <a:ext cx="4126493" cy="19139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Szövegdoboz 5"/>
          <p:cNvSpPr txBox="1"/>
          <p:nvPr/>
        </p:nvSpPr>
        <p:spPr>
          <a:xfrm>
            <a:off x="755576" y="3956942"/>
            <a:ext cx="36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/>
              <a:t>Alapértelmezetten a tanuló életvitelszerű tartózkodási helye megegyezik az állandó lakóhelyével.</a:t>
            </a:r>
          </a:p>
          <a:p>
            <a:endParaRPr lang="hu-HU" sz="1400" dirty="0"/>
          </a:p>
          <a:p>
            <a:r>
              <a:rPr lang="hu-HU" sz="1400" dirty="0"/>
              <a:t>Tartózkodási hely rögzítéséhez kattintson a jelölő négyzetbe (a pipa kivétele céljából).</a:t>
            </a: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3" y="3085865"/>
            <a:ext cx="3738311" cy="29932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" name="Szövegdoboz 7"/>
          <p:cNvSpPr txBox="1"/>
          <p:nvPr/>
        </p:nvSpPr>
        <p:spPr>
          <a:xfrm>
            <a:off x="571600" y="1618139"/>
            <a:ext cx="16469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/>
              <a:t>Állandó lakóhely</a:t>
            </a:r>
          </a:p>
        </p:txBody>
      </p:sp>
      <p:sp>
        <p:nvSpPr>
          <p:cNvPr id="9" name="Szövegdoboz 8"/>
          <p:cNvSpPr txBox="1"/>
          <p:nvPr/>
        </p:nvSpPr>
        <p:spPr>
          <a:xfrm>
            <a:off x="4828557" y="2737745"/>
            <a:ext cx="1733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/>
              <a:t>Tartózkodási hely</a:t>
            </a:r>
          </a:p>
        </p:txBody>
      </p:sp>
    </p:spTree>
    <p:extLst>
      <p:ext uri="{BB962C8B-B14F-4D97-AF65-F5344CB8AC3E}">
        <p14:creationId xmlns:p14="http://schemas.microsoft.com/office/powerpoint/2010/main" val="40503431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étatér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3297</TotalTime>
  <Words>837</Words>
  <Application>Microsoft Office PowerPoint</Application>
  <PresentationFormat>Diavetítés a képernyőre (4:3 oldalarány)</PresentationFormat>
  <Paragraphs>165</Paragraphs>
  <Slides>19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19</vt:i4>
      </vt:variant>
    </vt:vector>
  </HeadingPairs>
  <TitlesOfParts>
    <vt:vector size="24" baseType="lpstr">
      <vt:lpstr>Arial</vt:lpstr>
      <vt:lpstr>Bradley Hand ITC TT-Bold</vt:lpstr>
      <vt:lpstr>Cambria</vt:lpstr>
      <vt:lpstr>Rage Italic</vt:lpstr>
      <vt:lpstr>Sketchbook</vt:lpstr>
      <vt:lpstr>Beiratkozás  Tankerületi Központ fenntartásában működő középfokú köznevelési intézménybe 2024.</vt:lpstr>
      <vt:lpstr>Általános információk</vt:lpstr>
      <vt:lpstr>Online adatbeküldés</vt:lpstr>
      <vt:lpstr>Gondviselői jogosultsággal történő KRÉTA belépéssel</vt:lpstr>
      <vt:lpstr>Ideiglenes regisztrációval</vt:lpstr>
      <vt:lpstr>Ideiglenes regisztrációval</vt:lpstr>
      <vt:lpstr>Ideiglenes regisztrációval</vt:lpstr>
      <vt:lpstr>Beiratkozás középfokú intézménybe – tanulói adatok</vt:lpstr>
      <vt:lpstr>Tanulói adatok</vt:lpstr>
      <vt:lpstr>Tanulói adatok</vt:lpstr>
      <vt:lpstr>Tanulói adatok és nyilatkozatok</vt:lpstr>
      <vt:lpstr>A középfokú köznevelési intézmény, amelybe a tanuló felvételt nyert</vt:lpstr>
      <vt:lpstr>Megjegyzés és dokumentumok csatolásának lehetősége</vt:lpstr>
      <vt:lpstr>Beiratkozási dokumentumok előnézete és beküldés</vt:lpstr>
      <vt:lpstr>Digitális aláírás és beküldés</vt:lpstr>
      <vt:lpstr>Digitális aláírás és beküldés</vt:lpstr>
      <vt:lpstr>Kézzel történő aláírás és beküldés</vt:lpstr>
      <vt:lpstr>Az elektronikus ügy beküldése</vt:lpstr>
      <vt:lpstr>A beküldött elektronikus ügy nyomon követése</vt:lpstr>
    </vt:vector>
  </TitlesOfParts>
  <Company>Klebelsberg Intézményfenntartó Központ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Beiratkozás középfokú intézménybe 2022.</dc:title>
  <dc:creator>Varga Eszter Edit</dc:creator>
  <cp:lastModifiedBy>Varga Eszter Edit</cp:lastModifiedBy>
  <cp:revision>175</cp:revision>
  <dcterms:created xsi:type="dcterms:W3CDTF">2021-05-26T07:32:14Z</dcterms:created>
  <dcterms:modified xsi:type="dcterms:W3CDTF">2024-05-29T11:14:18Z</dcterms:modified>
</cp:coreProperties>
</file>