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sldIdLst>
    <p:sldId id="261" r:id="rId2"/>
    <p:sldId id="262" r:id="rId3"/>
    <p:sldId id="285" r:id="rId4"/>
    <p:sldId id="274" r:id="rId5"/>
    <p:sldId id="275" r:id="rId6"/>
    <p:sldId id="277" r:id="rId7"/>
    <p:sldId id="278" r:id="rId8"/>
    <p:sldId id="279" r:id="rId9"/>
    <p:sldId id="281" r:id="rId10"/>
    <p:sldId id="283" r:id="rId11"/>
    <p:sldId id="280" r:id="rId12"/>
    <p:sldId id="265" r:id="rId13"/>
    <p:sldId id="276" r:id="rId14"/>
    <p:sldId id="268" r:id="rId15"/>
    <p:sldId id="272" r:id="rId16"/>
    <p:sldId id="273" r:id="rId17"/>
    <p:sldId id="282" r:id="rId18"/>
    <p:sldId id="284" r:id="rId19"/>
    <p:sldId id="286" r:id="rId20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unkaf&#252;ze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zabo\AppData\Local\Microsoft\Windows\INetCache\Content.Outlook\DYP1KHBP\ekreta_hasznalati_riportok_2018013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zabo\AppData\Local\Microsoft\Windows\INetCache\Content.Outlook\DYP1KHBP\ekreta_hasznalati_riportok_2018013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Munkaf&#252;zet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 dirty="0"/>
              <a:t>KRÉTA intézményi</a:t>
            </a:r>
            <a:r>
              <a:rPr lang="hu-HU" baseline="0" dirty="0"/>
              <a:t> használata - 2018. február</a:t>
            </a:r>
            <a:br>
              <a:rPr lang="hu-HU" baseline="0" dirty="0"/>
            </a:br>
            <a:r>
              <a:rPr lang="hu-HU" baseline="0" dirty="0"/>
              <a:t> </a:t>
            </a:r>
            <a:r>
              <a:rPr lang="hu-HU" sz="1200" baseline="0" dirty="0"/>
              <a:t>Összes intézmény száma: 3736</a:t>
            </a:r>
            <a:endParaRPr lang="hu-HU" sz="12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421-449F-AA0E-EB319F320A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421-449F-AA0E-EB319F320A1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val>
            <c:numRef>
              <c:f>Munka1!$G$8:$G$9</c:f>
              <c:numCache>
                <c:formatCode>General</c:formatCode>
                <c:ptCount val="2"/>
                <c:pt idx="0">
                  <c:v>3551</c:v>
                </c:pt>
                <c:pt idx="1">
                  <c:v>185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Munka1!$F$8:$F$9</c15:sqref>
                        </c15:formulaRef>
                      </c:ext>
                    </c:extLst>
                    <c:strCache>
                      <c:ptCount val="2"/>
                      <c:pt idx="0">
                        <c:v>KRÉTA-t használó  intézmény</c:v>
                      </c:pt>
                      <c:pt idx="1">
                        <c:v>KRÉTA-t nem használó  intézmény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3421-449F-AA0E-EB319F320A1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hu-HU" sz="1500" b="1" i="0" baseline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</a:rPr>
              <a:t>KRÉTA RENDSZERT HASZNÁLÓ  INTÉZMÉNYEK SZÁMA</a:t>
            </a:r>
            <a:endParaRPr lang="hu-HU" sz="1500">
              <a:effectLst/>
            </a:endParaRPr>
          </a:p>
          <a:p>
            <a:pPr>
              <a:defRPr/>
            </a:pPr>
            <a:endParaRPr lang="hu-HU" sz="16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l"/>
            </a:scene3d>
            <a:sp3d prstMaterial="plastic">
              <a:bevelT w="38100" h="31750"/>
            </a:sp3d>
          </c:spPr>
          <c:invertIfNegative val="0"/>
          <c:val>
            <c:numRef>
              <c:f>'Alap kréta használati'!$B$3:$B$8</c:f>
              <c:numCache>
                <c:formatCode>General</c:formatCode>
                <c:ptCount val="6"/>
                <c:pt idx="0">
                  <c:v>0</c:v>
                </c:pt>
                <c:pt idx="1">
                  <c:v>2427</c:v>
                </c:pt>
                <c:pt idx="2">
                  <c:v>2429</c:v>
                </c:pt>
                <c:pt idx="3">
                  <c:v>2505</c:v>
                </c:pt>
                <c:pt idx="4">
                  <c:v>2873</c:v>
                </c:pt>
                <c:pt idx="5">
                  <c:v>2882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használati'!$B$2</c15:sqref>
                        </c15:formulaRef>
                      </c:ext>
                    </c:extLst>
                    <c:strCache>
                      <c:ptCount val="1"/>
                      <c:pt idx="0">
                        <c:v>KK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használati'!$A$3:$A$8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4D8E-4F0A-90FF-AB65180F321C}"/>
            </c:ext>
          </c:extLst>
        </c:ser>
        <c:ser>
          <c:idx val="1"/>
          <c:order val="1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l"/>
            </a:scene3d>
            <a:sp3d prstMaterial="plastic">
              <a:bevelT w="38100" h="31750"/>
            </a:sp3d>
          </c:spPr>
          <c:invertIfNegative val="0"/>
          <c:val>
            <c:numRef>
              <c:f>'Alap kréta használati'!$C$3:$C$8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375</c:v>
                </c:pt>
                <c:pt idx="4">
                  <c:v>380</c:v>
                </c:pt>
                <c:pt idx="5">
                  <c:v>381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használati'!$C$2</c15:sqref>
                        </c15:formulaRef>
                      </c:ext>
                    </c:extLst>
                    <c:strCache>
                      <c:ptCount val="1"/>
                      <c:pt idx="0">
                        <c:v>NSZFH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használati'!$A$3:$A$8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4D8E-4F0A-90FF-AB65180F321C}"/>
            </c:ext>
          </c:extLst>
        </c:ser>
        <c:ser>
          <c:idx val="2"/>
          <c:order val="2"/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l"/>
            </a:scene3d>
            <a:sp3d prstMaterial="plastic">
              <a:bevelT w="38100" h="31750"/>
            </a:sp3d>
          </c:spPr>
          <c:invertIfNegative val="0"/>
          <c:val>
            <c:numRef>
              <c:f>'Alap kréta használati'!$D$3:$D$8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62</c:v>
                </c:pt>
                <c:pt idx="5">
                  <c:v>62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használati'!$D$2</c15:sqref>
                        </c15:formulaRef>
                      </c:ext>
                    </c:extLst>
                    <c:strCache>
                      <c:ptCount val="1"/>
                      <c:pt idx="0">
                        <c:v>HOI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használati'!$A$3:$A$8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4D8E-4F0A-90FF-AB65180F321C}"/>
            </c:ext>
          </c:extLst>
        </c:ser>
        <c:ser>
          <c:idx val="3"/>
          <c:order val="3"/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l"/>
            </a:scene3d>
            <a:sp3d prstMaterial="plastic">
              <a:bevelT w="38100" h="31750"/>
            </a:sp3d>
          </c:spPr>
          <c:invertIfNegative val="0"/>
          <c:val>
            <c:numRef>
              <c:f>'Alap kréta használati'!$E$3:$E$8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30</c:v>
                </c:pt>
                <c:pt idx="3">
                  <c:v>48</c:v>
                </c:pt>
                <c:pt idx="4">
                  <c:v>213</c:v>
                </c:pt>
                <c:pt idx="5">
                  <c:v>226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használati'!$E$2</c15:sqref>
                        </c15:formulaRef>
                      </c:ext>
                    </c:extLst>
                    <c:strCache>
                      <c:ptCount val="1"/>
                      <c:pt idx="0">
                        <c:v>EGYÉB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használati'!$A$3:$A$8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4D8E-4F0A-90FF-AB65180F32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0714192"/>
        <c:axId val="450714584"/>
      </c:barChart>
      <c:lineChart>
        <c:grouping val="standard"/>
        <c:varyColors val="0"/>
        <c:ser>
          <c:idx val="4"/>
          <c:order val="4"/>
          <c:spPr>
            <a:ln w="34925" cap="rnd">
              <a:solidFill>
                <a:schemeClr val="accent5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val>
            <c:numRef>
              <c:f>'Alap kréta használati'!$F$3:$F$8</c:f>
              <c:numCache>
                <c:formatCode>General</c:formatCode>
                <c:ptCount val="6"/>
                <c:pt idx="0">
                  <c:v>0</c:v>
                </c:pt>
                <c:pt idx="1">
                  <c:v>2428</c:v>
                </c:pt>
                <c:pt idx="2">
                  <c:v>2459</c:v>
                </c:pt>
                <c:pt idx="3">
                  <c:v>2928</c:v>
                </c:pt>
                <c:pt idx="4">
                  <c:v>3528</c:v>
                </c:pt>
                <c:pt idx="5">
                  <c:v>3551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használati'!$F$2</c15:sqref>
                        </c15:formulaRef>
                      </c:ext>
                    </c:extLst>
                    <c:strCache>
                      <c:ptCount val="1"/>
                      <c:pt idx="0">
                        <c:v>Összesen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használati'!$A$3:$A$8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4D8E-4F0A-90FF-AB65180F32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0714192"/>
        <c:axId val="450714584"/>
      </c:lineChart>
      <c:catAx>
        <c:axId val="450714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50714584"/>
        <c:crosses val="autoZero"/>
        <c:auto val="1"/>
        <c:lblAlgn val="ctr"/>
        <c:lblOffset val="100"/>
        <c:noMultiLvlLbl val="0"/>
      </c:catAx>
      <c:valAx>
        <c:axId val="450714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50714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hu-HU"/>
              <a:t>KRÉTA E-NAPLÓT HASZNÁLÓ</a:t>
            </a:r>
            <a:r>
              <a:rPr lang="hu-HU" baseline="0"/>
              <a:t> INTÉZMÉNYEK SZÁMA</a:t>
            </a:r>
            <a:endParaRPr lang="hu-HU"/>
          </a:p>
        </c:rich>
      </c:tx>
      <c:layout>
        <c:manualLayout>
          <c:xMode val="edge"/>
          <c:yMode val="edge"/>
          <c:x val="0.22165927045902309"/>
          <c:y val="2.99289188178077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l"/>
            </a:scene3d>
            <a:sp3d prstMaterial="plastic">
              <a:bevelT w="38100" h="31750"/>
            </a:sp3d>
          </c:spPr>
          <c:invertIfNegative val="0"/>
          <c:val>
            <c:numRef>
              <c:f>'Alap kréta használati'!$B$25:$B$30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46</c:v>
                </c:pt>
                <c:pt idx="3">
                  <c:v>200</c:v>
                </c:pt>
                <c:pt idx="4">
                  <c:v>818</c:v>
                </c:pt>
                <c:pt idx="5">
                  <c:v>1080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használati'!$B$24</c15:sqref>
                        </c15:formulaRef>
                      </c:ext>
                    </c:extLst>
                    <c:strCache>
                      <c:ptCount val="1"/>
                      <c:pt idx="0">
                        <c:v>KK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használati'!$A$25:$A$30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0CA-4B0A-82E4-BBAE3CCA151F}"/>
            </c:ext>
          </c:extLst>
        </c:ser>
        <c:ser>
          <c:idx val="1"/>
          <c:order val="1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l"/>
            </a:scene3d>
            <a:sp3d prstMaterial="plastic">
              <a:bevelT w="38100" h="31750"/>
            </a:sp3d>
          </c:spPr>
          <c:invertIfNegative val="0"/>
          <c:val>
            <c:numRef>
              <c:f>'Alap kréta használati'!$C$25:$C$30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240</c:v>
                </c:pt>
                <c:pt idx="5">
                  <c:v>284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használati'!$C$24</c15:sqref>
                        </c15:formulaRef>
                      </c:ext>
                    </c:extLst>
                    <c:strCache>
                      <c:ptCount val="1"/>
                      <c:pt idx="0">
                        <c:v>NSZFH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használati'!$A$25:$A$30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0CA-4B0A-82E4-BBAE3CCA151F}"/>
            </c:ext>
          </c:extLst>
        </c:ser>
        <c:ser>
          <c:idx val="2"/>
          <c:order val="2"/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l"/>
            </a:scene3d>
            <a:sp3d prstMaterial="plastic">
              <a:bevelT w="38100" h="31750"/>
            </a:sp3d>
          </c:spPr>
          <c:invertIfNegative val="0"/>
          <c:val>
            <c:numRef>
              <c:f>'Alap kréta használati'!$D$25:$D$30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55</c:v>
                </c:pt>
                <c:pt idx="5">
                  <c:v>58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használati'!$D$24</c15:sqref>
                        </c15:formulaRef>
                      </c:ext>
                    </c:extLst>
                    <c:strCache>
                      <c:ptCount val="1"/>
                      <c:pt idx="0">
                        <c:v>HOI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használati'!$A$25:$A$30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0CA-4B0A-82E4-BBAE3CCA151F}"/>
            </c:ext>
          </c:extLst>
        </c:ser>
        <c:ser>
          <c:idx val="3"/>
          <c:order val="3"/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l"/>
            </a:scene3d>
            <a:sp3d prstMaterial="plastic">
              <a:bevelT w="38100" h="31750"/>
            </a:sp3d>
          </c:spPr>
          <c:invertIfNegative val="0"/>
          <c:val>
            <c:numRef>
              <c:f>'Alap kréta használati'!$E$25:$E$30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152</c:v>
                </c:pt>
                <c:pt idx="5">
                  <c:v>162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használati'!$E$24</c15:sqref>
                        </c15:formulaRef>
                      </c:ext>
                    </c:extLst>
                    <c:strCache>
                      <c:ptCount val="1"/>
                      <c:pt idx="0">
                        <c:v>EGYÉB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használati'!$A$25:$A$30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F0CA-4B0A-82E4-BBAE3CCA1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0709488"/>
        <c:axId val="450713408"/>
      </c:barChart>
      <c:lineChart>
        <c:grouping val="standard"/>
        <c:varyColors val="0"/>
        <c:ser>
          <c:idx val="4"/>
          <c:order val="4"/>
          <c:spPr>
            <a:ln w="34925" cap="rnd">
              <a:solidFill>
                <a:schemeClr val="accent5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val>
            <c:numRef>
              <c:f>'Alap kréta használati'!$F$25:$F$30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46</c:v>
                </c:pt>
                <c:pt idx="3">
                  <c:v>202</c:v>
                </c:pt>
                <c:pt idx="4">
                  <c:v>1265</c:v>
                </c:pt>
                <c:pt idx="5">
                  <c:v>1584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'Alap kréta használati'!$F$24</c15:sqref>
                        </c15:formulaRef>
                      </c:ext>
                    </c:extLst>
                    <c:strCache>
                      <c:ptCount val="1"/>
                      <c:pt idx="0">
                        <c:v>Összesen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'Alap kréta használati'!$A$25:$A$30</c15:sqref>
                        </c15:formulaRef>
                      </c:ext>
                    </c:extLst>
                    <c:strCache>
                      <c:ptCount val="6"/>
                      <c:pt idx="0">
                        <c:v>2016-05</c:v>
                      </c:pt>
                      <c:pt idx="1">
                        <c:v>2016-09</c:v>
                      </c:pt>
                      <c:pt idx="2">
                        <c:v>2017-01</c:v>
                      </c:pt>
                      <c:pt idx="3">
                        <c:v>2017-05</c:v>
                      </c:pt>
                      <c:pt idx="4">
                        <c:v>2017-09</c:v>
                      </c:pt>
                      <c:pt idx="5">
                        <c:v>2018-01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F0CA-4B0A-82E4-BBAE3CCA1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0709488"/>
        <c:axId val="450713408"/>
      </c:lineChart>
      <c:catAx>
        <c:axId val="45070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50713408"/>
        <c:crosses val="autoZero"/>
        <c:auto val="1"/>
        <c:lblAlgn val="ctr"/>
        <c:lblOffset val="100"/>
        <c:noMultiLvlLbl val="0"/>
      </c:catAx>
      <c:valAx>
        <c:axId val="450713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5070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hu-HU"/>
              <a:t>KRÉTA rendszert használó pedagógusok aránya</a:t>
            </a:r>
          </a:p>
          <a:p>
            <a:pPr>
              <a:defRPr/>
            </a:pPr>
            <a:r>
              <a:rPr lang="hu-HU" sz="1100"/>
              <a:t>Összes pedagógus: 154 000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satMod val="11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l"/>
              </a:scene3d>
              <a:sp3d prstMaterial="plastic">
                <a:bevelT w="38100" h="31750"/>
              </a:sp3d>
            </c:spPr>
            <c:extLst>
              <c:ext xmlns:c16="http://schemas.microsoft.com/office/drawing/2014/chart" uri="{C3380CC4-5D6E-409C-BE32-E72D297353CC}">
                <c16:uniqueId val="{00000001-A784-4C6C-B2B6-46DFC5E2DEA1}"/>
              </c:ext>
            </c:extLst>
          </c:dPt>
          <c:dPt>
            <c:idx val="1"/>
            <c:bubble3D val="0"/>
            <c:spPr>
              <a:solidFill>
                <a:schemeClr val="accent3">
                  <a:satMod val="11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l"/>
              </a:scene3d>
              <a:sp3d prstMaterial="plastic">
                <a:bevelT w="38100" h="31750"/>
              </a:sp3d>
            </c:spPr>
            <c:extLst>
              <c:ext xmlns:c16="http://schemas.microsoft.com/office/drawing/2014/chart" uri="{C3380CC4-5D6E-409C-BE32-E72D297353CC}">
                <c16:uniqueId val="{00000003-A784-4C6C-B2B6-46DFC5E2DEA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val>
            <c:numRef>
              <c:f>Munka1!$K$9:$K$10</c:f>
              <c:numCache>
                <c:formatCode>0%</c:formatCode>
                <c:ptCount val="2"/>
                <c:pt idx="0">
                  <c:v>0.56876623376623381</c:v>
                </c:pt>
                <c:pt idx="1">
                  <c:v>0.43123376623376625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Munka1!$I$9:$I$10</c15:sqref>
                        </c15:formulaRef>
                      </c:ext>
                    </c:extLst>
                    <c:strCache>
                      <c:ptCount val="2"/>
                      <c:pt idx="0">
                        <c:v>KRÉTA rendszert még nem használó pedagógusok</c:v>
                      </c:pt>
                      <c:pt idx="1">
                        <c:v>KRÉTA rendszert napi rendszerességgel használó pedagógusok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A784-4C6C-B2B6-46DFC5E2DEA1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10D4E-5B50-466D-87D4-4DD834D19FD1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336C5-7BEF-457D-8052-C7AC46C5E3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3369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8C680-A1AA-4C25-A56F-C5B97F4CFA80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7673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8C680-A1AA-4C25-A56F-C5B97F4CFA80}" type="slidenum">
              <a:rPr lang="hu-HU" smtClean="0"/>
              <a:pPr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0260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8C680-A1AA-4C25-A56F-C5B97F4CFA80}" type="slidenum">
              <a:rPr lang="hu-HU" smtClean="0"/>
              <a:pPr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6291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8C680-A1AA-4C25-A56F-C5B97F4CFA80}" type="slidenum">
              <a:rPr lang="hu-HU" smtClean="0"/>
              <a:pPr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6119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6953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9647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5227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252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396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8211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6965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7457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101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3012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902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A9469-E304-4DFA-944F-740E8A81F13A}" type="datetimeFigureOut">
              <a:rPr lang="hu-HU" smtClean="0"/>
              <a:t>2018. 02. 28.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067-8B3C-4B87-802E-C8AC106647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478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cid:1517563523.25157.4.camel@kk.gov.hu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639" y="-38584"/>
            <a:ext cx="9507277" cy="6935168"/>
          </a:xfrm>
          <a:prstGeom prst="rect">
            <a:avLst/>
          </a:prstGeom>
        </p:spPr>
      </p:pic>
      <p:sp>
        <p:nvSpPr>
          <p:cNvPr id="11" name="Szövegdoboz 10"/>
          <p:cNvSpPr txBox="1"/>
          <p:nvPr/>
        </p:nvSpPr>
        <p:spPr>
          <a:xfrm>
            <a:off x="1259632" y="5085184"/>
            <a:ext cx="8039734" cy="1299568"/>
          </a:xfrm>
          <a:prstGeom prst="rect">
            <a:avLst/>
          </a:prstGeom>
          <a:solidFill>
            <a:srgbClr val="1390CA">
              <a:alpha val="85000"/>
            </a:srgbClr>
          </a:solidFill>
          <a:ln>
            <a:noFill/>
          </a:ln>
        </p:spPr>
        <p:txBody>
          <a:bodyPr wrap="square" tIns="144000" rtlCol="0">
            <a:spAutoFit/>
          </a:bodyPr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hu-HU" sz="72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KRÉTA rendszer</a:t>
            </a:r>
            <a:endParaRPr lang="hu-HU" sz="6000" b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4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>
            <a:extLst>
              <a:ext uri="{FF2B5EF4-FFF2-40B4-BE49-F238E27FC236}">
                <a16:creationId xmlns:a16="http://schemas.microsoft.com/office/drawing/2014/main" id="{5205CE4A-FC89-4BBA-A5AF-EB422A43A1ED}"/>
              </a:ext>
            </a:extLst>
          </p:cNvPr>
          <p:cNvSpPr txBox="1"/>
          <p:nvPr/>
        </p:nvSpPr>
        <p:spPr>
          <a:xfrm>
            <a:off x="611560" y="188640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endParaRPr lang="hu-HU" sz="2800" b="1" dirty="0">
              <a:solidFill>
                <a:srgbClr val="30A8C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Elektronikus napló- Szülői alkalmazás letöltése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8D8AB51F-239A-4165-AC4C-60AB31604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556793"/>
            <a:ext cx="865274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85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7893D024-04B4-492B-AB58-1D515E1A0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>
            <a:normAutofit/>
          </a:bodyPr>
          <a:lstStyle/>
          <a:p>
            <a:r>
              <a:rPr lang="hu-HU" sz="2400" dirty="0"/>
              <a:t>Teljes aktivitási ábra (szülők, diákok is benne vannak az adatokban)</a:t>
            </a:r>
          </a:p>
          <a:p>
            <a:r>
              <a:rPr lang="hu-HU" sz="2400" dirty="0"/>
              <a:t>8-20 óra között folyamatos csúcsterhelés</a:t>
            </a:r>
          </a:p>
          <a:p>
            <a:r>
              <a:rPr lang="hu-HU" sz="2400" dirty="0"/>
              <a:t>Tanári – szülői aktivitás egyensúlya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AC57BAF4-D756-4FCE-9629-BE91D4335FC9}"/>
              </a:ext>
            </a:extLst>
          </p:cNvPr>
          <p:cNvSpPr txBox="1"/>
          <p:nvPr/>
        </p:nvSpPr>
        <p:spPr>
          <a:xfrm>
            <a:off x="611560" y="188640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endParaRPr lang="hu-HU" sz="2800" b="1" dirty="0">
              <a:solidFill>
                <a:srgbClr val="30A8C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Felhasználói aktivitás</a:t>
            </a:r>
          </a:p>
        </p:txBody>
      </p:sp>
      <p:pic>
        <p:nvPicPr>
          <p:cNvPr id="6" name="Kép 5" descr="cid:1517563523.25157.4.camel@kk.gov.hu">
            <a:extLst>
              <a:ext uri="{FF2B5EF4-FFF2-40B4-BE49-F238E27FC236}">
                <a16:creationId xmlns:a16="http://schemas.microsoft.com/office/drawing/2014/main" id="{D995D2D3-9361-4888-9514-2DF5B79739D3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291264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7841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Képtalálat a következőre: „data analyse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899" y="1340768"/>
            <a:ext cx="7370101" cy="552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zövegdoboz 17"/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 - </a:t>
            </a:r>
            <a:r>
              <a:rPr lang="hu-HU" sz="28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Fenntartó</a:t>
            </a: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Fenntartói rendszer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630451" y="1223788"/>
            <a:ext cx="8424936" cy="1577900"/>
          </a:xfrm>
          <a:prstGeom prst="rect">
            <a:avLst/>
          </a:prstGeom>
          <a:noFill/>
          <a:ln>
            <a:noFill/>
          </a:ln>
        </p:spPr>
        <p:txBody>
          <a:bodyPr wrap="square" tIns="144000" bIns="108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lang="hu-HU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Elemzések, kimutatások, diagramok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lang="hu-HU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Stratégiai és operatív döntések támogatása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lang="hu-HU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Transzparens intézményhálózat</a:t>
            </a:r>
          </a:p>
        </p:txBody>
      </p:sp>
    </p:spTree>
    <p:extLst>
      <p:ext uri="{BB962C8B-B14F-4D97-AF65-F5344CB8AC3E}">
        <p14:creationId xmlns:p14="http://schemas.microsoft.com/office/powerpoint/2010/main" val="246049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>
            <a:extLst>
              <a:ext uri="{FF2B5EF4-FFF2-40B4-BE49-F238E27FC236}">
                <a16:creationId xmlns:a16="http://schemas.microsoft.com/office/drawing/2014/main" id="{E8270003-E431-48F9-97DD-105C7AB57042}"/>
              </a:ext>
            </a:extLst>
          </p:cNvPr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 - </a:t>
            </a:r>
            <a:r>
              <a:rPr lang="hu-HU" sz="28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Fenntartó</a:t>
            </a: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Elemzések, riportok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BA8DD3A0-2121-44EF-B695-019EA68F5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04507"/>
            <a:ext cx="7397452" cy="526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75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465" y="1844824"/>
            <a:ext cx="4315922" cy="3964108"/>
          </a:xfrm>
          <a:prstGeom prst="rect">
            <a:avLst/>
          </a:prstGeom>
        </p:spPr>
      </p:pic>
      <p:sp>
        <p:nvSpPr>
          <p:cNvPr id="18" name="Szövegdoboz 17"/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r>
              <a:rPr lang="hu-HU" sz="44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- </a:t>
            </a:r>
            <a:r>
              <a:rPr lang="hu-HU" sz="28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Intézmény</a:t>
            </a: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Tanügyigazgatási rendszer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630451" y="1223788"/>
            <a:ext cx="8424936" cy="2562785"/>
          </a:xfrm>
          <a:prstGeom prst="rect">
            <a:avLst/>
          </a:prstGeom>
          <a:noFill/>
          <a:ln>
            <a:noFill/>
          </a:ln>
        </p:spPr>
        <p:txBody>
          <a:bodyPr wrap="square" tIns="144000" bIns="10800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lang="hu-HU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Egyszerű és hatékony adatszolgáltatások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lang="hu-HU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Törzsadat nyilvántartás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lang="hu-HU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Elektronikus napló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lang="hu-HU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Iktatási rendszer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lang="hu-HU" sz="22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Vezetői döntéstámogatás</a:t>
            </a:r>
            <a:endParaRPr lang="hu-HU" sz="2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186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zövegdoboz 17"/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Intézményi döntéstámogatás</a:t>
            </a:r>
          </a:p>
        </p:txBody>
      </p:sp>
      <p:pic>
        <p:nvPicPr>
          <p:cNvPr id="5" name="Kép 4"/>
          <p:cNvPicPr/>
          <p:nvPr/>
        </p:nvPicPr>
        <p:blipFill>
          <a:blip r:embed="rId3"/>
          <a:stretch>
            <a:fillRect/>
          </a:stretch>
        </p:blipFill>
        <p:spPr>
          <a:xfrm>
            <a:off x="-36512" y="1412776"/>
            <a:ext cx="9217024" cy="472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997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179512" y="129987"/>
            <a:ext cx="870847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r>
              <a:rPr lang="hu-HU" sz="44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Tanulói profil</a:t>
            </a:r>
          </a:p>
        </p:txBody>
      </p:sp>
      <p:pic>
        <p:nvPicPr>
          <p:cNvPr id="6" name="Kép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67744" y="129987"/>
            <a:ext cx="6842565" cy="670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45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:a16="http://schemas.microsoft.com/office/drawing/2014/main" id="{823492DC-7282-4E1C-BBAF-AE82D82AC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85015"/>
            <a:ext cx="4752528" cy="2311904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EB208F85-66D8-4E27-A83C-486EF1CFDEAC}"/>
              </a:ext>
            </a:extLst>
          </p:cNvPr>
          <p:cNvSpPr txBox="1"/>
          <p:nvPr/>
        </p:nvSpPr>
        <p:spPr>
          <a:xfrm>
            <a:off x="630451" y="85015"/>
            <a:ext cx="768596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 Tudásbázis </a:t>
            </a:r>
          </a:p>
          <a:p>
            <a:r>
              <a:rPr lang="hu-HU" sz="2400" b="1" dirty="0"/>
              <a:t>tudasbazis.ekreta.hu</a:t>
            </a:r>
            <a:endParaRPr lang="hu-HU" sz="2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13B3195B-DBC6-4C05-9DF0-F262F54BF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085975"/>
            <a:ext cx="6257925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644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2C465F1-FC3B-405E-B421-6D3F75203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579296" cy="1440159"/>
          </a:xfrm>
        </p:spPr>
        <p:txBody>
          <a:bodyPr>
            <a:normAutofit fontScale="92500" lnSpcReduction="20000"/>
          </a:bodyPr>
          <a:lstStyle/>
          <a:p>
            <a:r>
              <a:rPr lang="hu-HU" dirty="0"/>
              <a:t>Facebook csoport  </a:t>
            </a:r>
          </a:p>
          <a:p>
            <a:r>
              <a:rPr lang="hu-HU" b="1" dirty="0"/>
              <a:t>Krétázó / azaz e.krétát használók csoportja</a:t>
            </a:r>
          </a:p>
          <a:p>
            <a:r>
              <a:rPr lang="hu-HU" dirty="0"/>
              <a:t>1851 tag, hetente kb. 100 fővel növekszik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EB208F85-66D8-4E27-A83C-486EF1CFDEAC}"/>
              </a:ext>
            </a:extLst>
          </p:cNvPr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Önkéntesen szerveződő támogatás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C42A3ED7-93EB-4490-B0CC-ADD1FCEA5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038805"/>
            <a:ext cx="80772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3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09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zövegdoboz 17"/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Célkitűzések</a:t>
            </a:r>
          </a:p>
        </p:txBody>
      </p:sp>
      <p:sp>
        <p:nvSpPr>
          <p:cNvPr id="40" name="Szövegdoboz 39"/>
          <p:cNvSpPr txBox="1"/>
          <p:nvPr/>
        </p:nvSpPr>
        <p:spPr>
          <a:xfrm>
            <a:off x="755576" y="1233920"/>
            <a:ext cx="7056784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3"/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Tahoma" pitchFamily="34" charset="0"/>
              <a:cs typeface="Segoe UI" panose="020B0502040204020203" pitchFamily="34" charset="0"/>
            </a:endParaRPr>
          </a:p>
          <a:p>
            <a:pPr lvl="4"/>
            <a:r>
              <a:rPr lang="hu-HU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Tahoma" pitchFamily="34" charset="0"/>
                <a:cs typeface="Segoe UI" panose="020B0502040204020203" pitchFamily="34" charset="0"/>
              </a:rPr>
              <a:t>A magyar közoktatás teljes intézményhálózata részére, hatékonyan működtethető elektronikus adminisztrációs rendszer kialakítása.</a:t>
            </a:r>
          </a:p>
          <a:p>
            <a:pPr lvl="3"/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Tahoma" pitchFamily="34" charset="0"/>
              <a:cs typeface="Segoe UI" panose="020B0502040204020203" pitchFamily="34" charset="0"/>
            </a:endParaRPr>
          </a:p>
        </p:txBody>
      </p:sp>
      <p:sp>
        <p:nvSpPr>
          <p:cNvPr id="41" name="Szövegdoboz 40"/>
          <p:cNvSpPr txBox="1"/>
          <p:nvPr/>
        </p:nvSpPr>
        <p:spPr>
          <a:xfrm>
            <a:off x="755576" y="2924944"/>
            <a:ext cx="7056784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3"/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Tahoma" pitchFamily="34" charset="0"/>
              <a:cs typeface="Segoe UI" panose="020B0502040204020203" pitchFamily="34" charset="0"/>
            </a:endParaRPr>
          </a:p>
          <a:p>
            <a:pPr lvl="4"/>
            <a:r>
              <a:rPr lang="hu-HU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Tahoma" pitchFamily="34" charset="0"/>
                <a:cs typeface="Segoe UI" panose="020B0502040204020203" pitchFamily="34" charset="0"/>
              </a:rPr>
              <a:t>A jogszabályoknak és adatvédelmi, adatkezelési elveknek megfelelő, szilárd jogszabályi háttérrel rendelkező informatikai rendszer kialakítása.</a:t>
            </a:r>
          </a:p>
          <a:p>
            <a:pPr lvl="3"/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Tahoma" pitchFamily="34" charset="0"/>
              <a:cs typeface="Segoe UI" panose="020B0502040204020203" pitchFamily="34" charset="0"/>
            </a:endParaRPr>
          </a:p>
        </p:txBody>
      </p:sp>
      <p:sp>
        <p:nvSpPr>
          <p:cNvPr id="42" name="Szövegdoboz 41"/>
          <p:cNvSpPr txBox="1"/>
          <p:nvPr/>
        </p:nvSpPr>
        <p:spPr>
          <a:xfrm>
            <a:off x="755576" y="4687976"/>
            <a:ext cx="7056784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3"/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Tahoma" pitchFamily="34" charset="0"/>
              <a:cs typeface="Segoe UI" panose="020B0502040204020203" pitchFamily="34" charset="0"/>
            </a:endParaRPr>
          </a:p>
          <a:p>
            <a:pPr lvl="4"/>
            <a:r>
              <a:rPr lang="hu-HU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Tahoma" pitchFamily="34" charset="0"/>
                <a:cs typeface="Segoe UI" panose="020B0502040204020203" pitchFamily="34" charset="0"/>
              </a:rPr>
              <a:t>Az elektronikus adminisztrációs rendszerek (e-naplók)  teljes körű elterjesztése a magyar közoktatási hálózatban.</a:t>
            </a:r>
          </a:p>
          <a:p>
            <a:pPr lvl="3"/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Tahoma" pitchFamily="34" charset="0"/>
              <a:cs typeface="Segoe UI" panose="020B0502040204020203" pitchFamily="34" charset="0"/>
            </a:endParaRPr>
          </a:p>
        </p:txBody>
      </p:sp>
      <p:pic>
        <p:nvPicPr>
          <p:cNvPr id="43" name="Picture 16" descr="C:\DATA\DESIGN\ikonok\IconExperience - V-Collections\v_collections_png\software_graphics_media\256x256\plain\window_applic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1181100" cy="1181100"/>
          </a:xfrm>
          <a:prstGeom prst="rect">
            <a:avLst/>
          </a:prstGeom>
          <a:noFill/>
        </p:spPr>
      </p:pic>
      <p:pic>
        <p:nvPicPr>
          <p:cNvPr id="44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831992"/>
            <a:ext cx="919030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068960"/>
            <a:ext cx="10858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1519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80782579"/>
              </p:ext>
            </p:extLst>
          </p:nvPr>
        </p:nvGraphicFramePr>
        <p:xfrm>
          <a:off x="683568" y="1412776"/>
          <a:ext cx="784887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zövegdoboz 4">
            <a:extLst>
              <a:ext uri="{FF2B5EF4-FFF2-40B4-BE49-F238E27FC236}">
                <a16:creationId xmlns:a16="http://schemas.microsoft.com/office/drawing/2014/main" id="{05AA3599-5BE8-4360-BB8F-81A1B8830386}"/>
              </a:ext>
            </a:extLst>
          </p:cNvPr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endParaRPr lang="hu-HU" sz="2800" b="1" dirty="0">
              <a:solidFill>
                <a:srgbClr val="30A8C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u-HU" sz="2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Intézményi használat</a:t>
            </a:r>
            <a:endParaRPr lang="hu-HU" sz="2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71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9687759"/>
              </p:ext>
            </p:extLst>
          </p:nvPr>
        </p:nvGraphicFramePr>
        <p:xfrm>
          <a:off x="457200" y="1196752"/>
          <a:ext cx="8291264" cy="3646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zövegdoboz 5">
            <a:extLst>
              <a:ext uri="{FF2B5EF4-FFF2-40B4-BE49-F238E27FC236}">
                <a16:creationId xmlns:a16="http://schemas.microsoft.com/office/drawing/2014/main" id="{05AA3599-5BE8-4360-BB8F-81A1B8830386}"/>
              </a:ext>
            </a:extLst>
          </p:cNvPr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endParaRPr lang="hu-HU" sz="2800" b="1" dirty="0">
              <a:solidFill>
                <a:srgbClr val="30A8C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Tanügyigazgatási rendszer</a:t>
            </a:r>
          </a:p>
        </p:txBody>
      </p:sp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FF5B1DE7-3A75-44F8-BE4F-BAB7630208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733814"/>
              </p:ext>
            </p:extLst>
          </p:nvPr>
        </p:nvGraphicFramePr>
        <p:xfrm>
          <a:off x="422668" y="4869160"/>
          <a:ext cx="8325796" cy="1810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4208">
                  <a:extLst>
                    <a:ext uri="{9D8B030D-6E8A-4147-A177-3AD203B41FA5}">
                      <a16:colId xmlns:a16="http://schemas.microsoft.com/office/drawing/2014/main" val="2379684857"/>
                    </a:ext>
                  </a:extLst>
                </a:gridCol>
                <a:gridCol w="2525794">
                  <a:extLst>
                    <a:ext uri="{9D8B030D-6E8A-4147-A177-3AD203B41FA5}">
                      <a16:colId xmlns:a16="http://schemas.microsoft.com/office/drawing/2014/main" val="2148147896"/>
                    </a:ext>
                  </a:extLst>
                </a:gridCol>
                <a:gridCol w="2262043">
                  <a:extLst>
                    <a:ext uri="{9D8B030D-6E8A-4147-A177-3AD203B41FA5}">
                      <a16:colId xmlns:a16="http://schemas.microsoft.com/office/drawing/2014/main" val="921478606"/>
                    </a:ext>
                  </a:extLst>
                </a:gridCol>
                <a:gridCol w="1423751">
                  <a:extLst>
                    <a:ext uri="{9D8B030D-6E8A-4147-A177-3AD203B41FA5}">
                      <a16:colId xmlns:a16="http://schemas.microsoft.com/office/drawing/2014/main" val="6927501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Fenntartó / Minisztérium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Üzemeltető szervezet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Üzemeltetés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Intézmény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szám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61815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Emberi Erőforrások Minisztériuma (EMMI)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Klebelsberg Központ (KK)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Nemzeti Infrastruktúra Szolgáltató Zrt. (NISZ ZRt.)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2882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85327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Nemzetgazdasági Minisztérium (NGM)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Nemzeti Szakképzési és Felnőttképzési Hivatal (NSZFH)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NSZFH saját szerverpark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380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3700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Földművelésiügyi Minisztérium (FM)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Herman Ottó Intézet (HOI)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HOI saját szerverpark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62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7644936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>
                          <a:effectLst/>
                        </a:rPr>
                        <a:t>Egyházi, alapítványi és magán fenntartás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100" dirty="0">
                          <a:effectLst/>
                        </a:rPr>
                        <a:t>174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1545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68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>
            <a:extLst>
              <a:ext uri="{FF2B5EF4-FFF2-40B4-BE49-F238E27FC236}">
                <a16:creationId xmlns:a16="http://schemas.microsoft.com/office/drawing/2014/main" id="{B01717B3-7C0F-4D21-BCD9-051AC91E5FA3}"/>
              </a:ext>
            </a:extLst>
          </p:cNvPr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endParaRPr lang="hu-HU" sz="2800" b="1" dirty="0">
              <a:solidFill>
                <a:srgbClr val="30A8C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Elektronikus napló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9610694"/>
              </p:ext>
            </p:extLst>
          </p:nvPr>
        </p:nvGraphicFramePr>
        <p:xfrm>
          <a:off x="323528" y="1556792"/>
          <a:ext cx="8568952" cy="339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76774D3B-61CF-4A22-B582-E0CBDC7087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829979"/>
              </p:ext>
            </p:extLst>
          </p:nvPr>
        </p:nvGraphicFramePr>
        <p:xfrm>
          <a:off x="292942" y="5013176"/>
          <a:ext cx="6115050" cy="1609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8694">
                  <a:extLst>
                    <a:ext uri="{9D8B030D-6E8A-4147-A177-3AD203B41FA5}">
                      <a16:colId xmlns:a16="http://schemas.microsoft.com/office/drawing/2014/main" val="1298415171"/>
                    </a:ext>
                  </a:extLst>
                </a:gridCol>
                <a:gridCol w="1117771">
                  <a:extLst>
                    <a:ext uri="{9D8B030D-6E8A-4147-A177-3AD203B41FA5}">
                      <a16:colId xmlns:a16="http://schemas.microsoft.com/office/drawing/2014/main" val="1359553447"/>
                    </a:ext>
                  </a:extLst>
                </a:gridCol>
                <a:gridCol w="839756">
                  <a:extLst>
                    <a:ext uri="{9D8B030D-6E8A-4147-A177-3AD203B41FA5}">
                      <a16:colId xmlns:a16="http://schemas.microsoft.com/office/drawing/2014/main" val="3817039109"/>
                    </a:ext>
                  </a:extLst>
                </a:gridCol>
                <a:gridCol w="839756">
                  <a:extLst>
                    <a:ext uri="{9D8B030D-6E8A-4147-A177-3AD203B41FA5}">
                      <a16:colId xmlns:a16="http://schemas.microsoft.com/office/drawing/2014/main" val="3296709738"/>
                    </a:ext>
                  </a:extLst>
                </a:gridCol>
                <a:gridCol w="839756">
                  <a:extLst>
                    <a:ext uri="{9D8B030D-6E8A-4147-A177-3AD203B41FA5}">
                      <a16:colId xmlns:a16="http://schemas.microsoft.com/office/drawing/2014/main" val="4050603821"/>
                    </a:ext>
                  </a:extLst>
                </a:gridCol>
                <a:gridCol w="1259317">
                  <a:extLst>
                    <a:ext uri="{9D8B030D-6E8A-4147-A177-3AD203B41FA5}">
                      <a16:colId xmlns:a16="http://schemas.microsoft.com/office/drawing/2014/main" val="2140035732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KRÉTA E-NAPLÓ-t használó intézmények számának alakulása 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05171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 Időpont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KK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NSZFH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HOI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EGYÉB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Összesen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83470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2016-05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5151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2016-09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30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34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0816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2017-01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46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31718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2017-05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200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  <a:latin typeface="Arial" panose="020B0604020202020204" pitchFamily="34" charset="0"/>
                          <a:ea typeface="Dotum" panose="020B0600000101010101" pitchFamily="34" charset="-127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204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33970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2017-09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818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240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55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152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1265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86763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2018-01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1080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284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58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162</a:t>
                      </a:r>
                      <a:endParaRPr lang="hu-HU" sz="110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1584</a:t>
                      </a:r>
                      <a:endParaRPr lang="hu-HU" sz="1100" dirty="0">
                        <a:effectLst/>
                        <a:latin typeface="Arial" panose="020B0604020202020204" pitchFamily="34" charset="0"/>
                        <a:ea typeface="Dotum" panose="020B0600000101010101" pitchFamily="34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509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86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>
            <a:extLst>
              <a:ext uri="{FF2B5EF4-FFF2-40B4-BE49-F238E27FC236}">
                <a16:creationId xmlns:a16="http://schemas.microsoft.com/office/drawing/2014/main" id="{A986D5CB-6073-4DB9-8500-94D4061D4519}"/>
              </a:ext>
            </a:extLst>
          </p:cNvPr>
          <p:cNvSpPr txBox="1"/>
          <p:nvPr/>
        </p:nvSpPr>
        <p:spPr>
          <a:xfrm>
            <a:off x="630451" y="85015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endParaRPr lang="hu-HU" sz="2800" b="1" dirty="0">
              <a:solidFill>
                <a:srgbClr val="30A8C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Elektronikus napló használata a tankerületekben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2B773330-A4FD-45E7-B9A4-2C16930690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3746"/>
            <a:ext cx="9144000" cy="569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623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640960" cy="5616624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DF2A6E68-1B19-49EF-8172-AABE08497F29}"/>
              </a:ext>
            </a:extLst>
          </p:cNvPr>
          <p:cNvSpPr txBox="1"/>
          <p:nvPr/>
        </p:nvSpPr>
        <p:spPr>
          <a:xfrm>
            <a:off x="630451" y="85015"/>
            <a:ext cx="76859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endParaRPr lang="hu-HU" sz="2800" b="1" dirty="0">
              <a:solidFill>
                <a:srgbClr val="30A8C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Elektronikus napló használata a szakképzési centrumokban</a:t>
            </a:r>
          </a:p>
        </p:txBody>
      </p:sp>
    </p:spTree>
    <p:extLst>
      <p:ext uri="{BB962C8B-B14F-4D97-AF65-F5344CB8AC3E}">
        <p14:creationId xmlns:p14="http://schemas.microsoft.com/office/powerpoint/2010/main" val="2181071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FA4F901-8614-42D2-997C-3AF5269C5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3178696" cy="4525963"/>
          </a:xfrm>
        </p:spPr>
        <p:txBody>
          <a:bodyPr>
            <a:normAutofit/>
          </a:bodyPr>
          <a:lstStyle/>
          <a:p>
            <a:r>
              <a:rPr lang="hu-HU" sz="2000" b="1" dirty="0"/>
              <a:t>154 000 </a:t>
            </a:r>
            <a:r>
              <a:rPr lang="hu-HU" sz="2000" dirty="0"/>
              <a:t>pedagógus</a:t>
            </a:r>
          </a:p>
          <a:p>
            <a:r>
              <a:rPr lang="hu-HU" sz="2000" b="1" dirty="0"/>
              <a:t>120 000 </a:t>
            </a:r>
            <a:r>
              <a:rPr lang="hu-HU" sz="2000" dirty="0"/>
              <a:t>pedagógus a KRÉTA rendszerben</a:t>
            </a:r>
          </a:p>
          <a:p>
            <a:r>
              <a:rPr lang="hu-HU" sz="2000" b="1" dirty="0"/>
              <a:t>66 410 </a:t>
            </a:r>
            <a:r>
              <a:rPr lang="hu-HU" sz="2000" dirty="0"/>
              <a:t>KRÉTA e-naplót használó pedagógus</a:t>
            </a:r>
          </a:p>
          <a:p>
            <a:r>
              <a:rPr lang="hu-HU" sz="2000" b="1" dirty="0"/>
              <a:t>Pedagógusok 43%-a KRÉTA használó</a:t>
            </a:r>
          </a:p>
          <a:p>
            <a:r>
              <a:rPr lang="hu-HU" sz="2000" dirty="0"/>
              <a:t>Napi </a:t>
            </a:r>
            <a:r>
              <a:rPr lang="hu-HU" sz="2000" b="1" dirty="0"/>
              <a:t>300 000 </a:t>
            </a:r>
            <a:r>
              <a:rPr lang="hu-HU" sz="2000" dirty="0"/>
              <a:t>tanóra</a:t>
            </a:r>
          </a:p>
          <a:p>
            <a:r>
              <a:rPr lang="hu-HU" sz="2000" dirty="0"/>
              <a:t>Napi </a:t>
            </a:r>
            <a:r>
              <a:rPr lang="hu-HU" sz="2000" b="1" dirty="0"/>
              <a:t>1,6 </a:t>
            </a:r>
            <a:r>
              <a:rPr lang="hu-HU" sz="2000" b="1" dirty="0" err="1"/>
              <a:t>milló</a:t>
            </a:r>
            <a:r>
              <a:rPr lang="hu-HU" sz="2000" b="1" dirty="0"/>
              <a:t> </a:t>
            </a:r>
            <a:r>
              <a:rPr lang="hu-HU" sz="2000" dirty="0"/>
              <a:t>jegy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1281881D-5F25-4555-A189-A70EBCDBE150}"/>
              </a:ext>
            </a:extLst>
          </p:cNvPr>
          <p:cNvSpPr txBox="1"/>
          <p:nvPr/>
        </p:nvSpPr>
        <p:spPr>
          <a:xfrm>
            <a:off x="611560" y="188640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endParaRPr lang="hu-HU" sz="2800" b="1" dirty="0">
              <a:solidFill>
                <a:srgbClr val="30A8C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Elektronikus napló- Tanárok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BD893DAF-7286-44F0-923B-F71BF7FE69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3656668"/>
              </p:ext>
            </p:extLst>
          </p:nvPr>
        </p:nvGraphicFramePr>
        <p:xfrm>
          <a:off x="3635896" y="1600200"/>
          <a:ext cx="525658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90625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C9EAC8D-EB06-43B2-B332-F849FC0A1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525963"/>
          </a:xfrm>
        </p:spPr>
        <p:txBody>
          <a:bodyPr/>
          <a:lstStyle/>
          <a:p>
            <a:r>
              <a:rPr lang="hu-HU" b="1" dirty="0"/>
              <a:t>Legnépszerűbb oktatási mobil alkalmazás Magyarországon</a:t>
            </a:r>
          </a:p>
          <a:p>
            <a:r>
              <a:rPr lang="hu-HU" dirty="0"/>
              <a:t>Android és iOS támogatás</a:t>
            </a:r>
          </a:p>
          <a:p>
            <a:r>
              <a:rPr lang="hu-HU" dirty="0"/>
              <a:t>182 500 letöltés</a:t>
            </a:r>
          </a:p>
          <a:p>
            <a:r>
              <a:rPr lang="hu-HU" dirty="0"/>
              <a:t>Napi 600 000 belépés</a:t>
            </a:r>
          </a:p>
          <a:p>
            <a:r>
              <a:rPr lang="hu-HU" dirty="0"/>
              <a:t>Azonnali (</a:t>
            </a:r>
            <a:r>
              <a:rPr lang="hu-HU" dirty="0" err="1"/>
              <a:t>push</a:t>
            </a:r>
            <a:r>
              <a:rPr lang="hu-HU" dirty="0"/>
              <a:t>) üzenetek</a:t>
            </a:r>
          </a:p>
          <a:p>
            <a:r>
              <a:rPr lang="hu-HU" dirty="0"/>
              <a:t>Ingyenes</a:t>
            </a:r>
          </a:p>
          <a:p>
            <a:endParaRPr lang="hu-HU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5205CE4A-FC89-4BBA-A5AF-EB422A43A1ED}"/>
              </a:ext>
            </a:extLst>
          </p:cNvPr>
          <p:cNvSpPr txBox="1"/>
          <p:nvPr/>
        </p:nvSpPr>
        <p:spPr>
          <a:xfrm>
            <a:off x="611560" y="188640"/>
            <a:ext cx="76859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200" b="1" dirty="0">
                <a:solidFill>
                  <a:srgbClr val="30A8CB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KRÉTA</a:t>
            </a:r>
            <a:endParaRPr lang="hu-HU" sz="2800" b="1" dirty="0">
              <a:solidFill>
                <a:srgbClr val="30A8C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u-HU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Elektronikus napló- Szülői alkalmazás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D33CAAF9-AB7A-43E3-AA1C-0A18DA0ED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0147" y="1512912"/>
            <a:ext cx="260032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Office PowerPoint</Application>
  <PresentationFormat>Diavetítés a képernyőre (4:3 oldalarány)</PresentationFormat>
  <Paragraphs>139</Paragraphs>
  <Slides>19</Slides>
  <Notes>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5" baseType="lpstr">
      <vt:lpstr>Arial</vt:lpstr>
      <vt:lpstr>Calibri</vt:lpstr>
      <vt:lpstr>Dotum</vt:lpstr>
      <vt:lpstr>Segoe UI</vt:lpstr>
      <vt:lpstr>Tahoma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Szabó András</dc:creator>
  <cp:lastModifiedBy/>
  <cp:revision>1</cp:revision>
  <dcterms:created xsi:type="dcterms:W3CDTF">2018-02-28T08:00:58Z</dcterms:created>
  <dcterms:modified xsi:type="dcterms:W3CDTF">2018-02-28T08:02:01Z</dcterms:modified>
</cp:coreProperties>
</file>