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73" r:id="rId4"/>
    <p:sldId id="258" r:id="rId5"/>
    <p:sldId id="270" r:id="rId6"/>
    <p:sldId id="269" r:id="rId7"/>
    <p:sldId id="261" r:id="rId8"/>
    <p:sldId id="271" r:id="rId9"/>
    <p:sldId id="265" r:id="rId10"/>
    <p:sldId id="266" r:id="rId11"/>
    <p:sldId id="264" r:id="rId12"/>
    <p:sldId id="272" r:id="rId13"/>
    <p:sldId id="262" r:id="rId14"/>
    <p:sldId id="263" r:id="rId15"/>
    <p:sldId id="267" r:id="rId16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7C1"/>
    <a:srgbClr val="FFB74E"/>
    <a:srgbClr val="FFB7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08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40349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1478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703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0576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67779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1692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025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3392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348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603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7188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08865-6FC4-4F1D-ABE1-58D768AFFD6A}" type="datetimeFigureOut">
              <a:rPr lang="hu-HU" smtClean="0"/>
              <a:t>2019. 03. 19.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46D08-C67D-4C94-A931-D4DED518CDB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7158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362" y="0"/>
            <a:ext cx="919263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53436" y="2084684"/>
            <a:ext cx="5266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4000" dirty="0">
                <a:solidFill>
                  <a:schemeClr val="bg1"/>
                </a:solidFill>
                <a:latin typeface="Franklin Gothic Demi" panose="020B0703020102020204" pitchFamily="34" charset="0"/>
              </a:rPr>
              <a:t>KONFERENCIA 2019.</a:t>
            </a:r>
            <a:endParaRPr lang="ru-RU" sz="40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4644" y="2994264"/>
            <a:ext cx="5589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200" b="1" dirty="0">
                <a:solidFill>
                  <a:srgbClr val="FFC000"/>
                </a:solidFill>
              </a:rPr>
              <a:t>Beiratkozás általános iskolába</a:t>
            </a:r>
            <a:endParaRPr lang="ru-RU" sz="3200" b="1" dirty="0">
              <a:solidFill>
                <a:srgbClr val="FFC000"/>
              </a:solidFill>
            </a:endParaRPr>
          </a:p>
        </p:txBody>
      </p:sp>
      <p:pic>
        <p:nvPicPr>
          <p:cNvPr id="8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9008" y="277056"/>
            <a:ext cx="2652290" cy="1388219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="" xmlns:a16="http://schemas.microsoft.com/office/drawing/2014/main" id="{7B544D86-D104-4D87-8ADD-5A6B7C481433}"/>
              </a:ext>
            </a:extLst>
          </p:cNvPr>
          <p:cNvSpPr txBox="1"/>
          <p:nvPr/>
        </p:nvSpPr>
        <p:spPr>
          <a:xfrm>
            <a:off x="1653436" y="3735255"/>
            <a:ext cx="307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dirty="0">
                <a:solidFill>
                  <a:schemeClr val="bg1"/>
                </a:solidFill>
                <a:ea typeface="Dotum" panose="020B0503020000020004" pitchFamily="34" charset="-127"/>
              </a:rPr>
              <a:t>Óvári Márta</a:t>
            </a:r>
            <a:endParaRPr lang="ru-RU" sz="2800" dirty="0">
              <a:solidFill>
                <a:schemeClr val="bg1"/>
              </a:solidFill>
              <a:ea typeface="Dotum" panose="020B0503020000020004" pitchFamily="34" charset="-127"/>
            </a:endParaRPr>
          </a:p>
        </p:txBody>
      </p:sp>
      <p:grpSp>
        <p:nvGrpSpPr>
          <p:cNvPr id="10" name="Group 24">
            <a:extLst>
              <a:ext uri="{FF2B5EF4-FFF2-40B4-BE49-F238E27FC236}">
                <a16:creationId xmlns="" xmlns:a16="http://schemas.microsoft.com/office/drawing/2014/main" id="{E4FB10C8-E8FD-4D88-8A50-187CA549C903}"/>
              </a:ext>
            </a:extLst>
          </p:cNvPr>
          <p:cNvGrpSpPr/>
          <p:nvPr/>
        </p:nvGrpSpPr>
        <p:grpSpPr>
          <a:xfrm>
            <a:off x="377712" y="5628418"/>
            <a:ext cx="1948687" cy="749613"/>
            <a:chOff x="9864199" y="152242"/>
            <a:chExt cx="1948687" cy="749613"/>
          </a:xfrm>
        </p:grpSpPr>
        <p:sp>
          <p:nvSpPr>
            <p:cNvPr id="11" name="Rectangle 25">
              <a:extLst>
                <a:ext uri="{FF2B5EF4-FFF2-40B4-BE49-F238E27FC236}">
                  <a16:creationId xmlns="" xmlns:a16="http://schemas.microsoft.com/office/drawing/2014/main" id="{BF89D59B-D83E-4674-9158-F8130ED6AAD4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12" name="Picture 26">
              <a:extLst>
                <a:ext uri="{FF2B5EF4-FFF2-40B4-BE49-F238E27FC236}">
                  <a16:creationId xmlns="" xmlns:a16="http://schemas.microsoft.com/office/drawing/2014/main" id="{98BE3E23-616F-44C2-B450-CEEA6DA11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sp>
        <p:nvSpPr>
          <p:cNvPr id="13" name="TextBox 5">
            <a:extLst>
              <a:ext uri="{FF2B5EF4-FFF2-40B4-BE49-F238E27FC236}">
                <a16:creationId xmlns="" xmlns:a16="http://schemas.microsoft.com/office/drawing/2014/main" id="{7B544D86-D104-4D87-8ADD-5A6B7C481433}"/>
              </a:ext>
            </a:extLst>
          </p:cNvPr>
          <p:cNvSpPr txBox="1"/>
          <p:nvPr/>
        </p:nvSpPr>
        <p:spPr>
          <a:xfrm>
            <a:off x="1348805" y="4258475"/>
            <a:ext cx="444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>
                <a:solidFill>
                  <a:schemeClr val="bg1"/>
                </a:solidFill>
                <a:ea typeface="Dotum" panose="020B0503020000020004" pitchFamily="34" charset="-127"/>
              </a:rPr>
              <a:t>t</a:t>
            </a:r>
            <a:r>
              <a:rPr lang="hu-HU" i="1" dirty="0" smtClean="0">
                <a:solidFill>
                  <a:schemeClr val="bg1"/>
                </a:solidFill>
                <a:ea typeface="Dotum" panose="020B0503020000020004" pitchFamily="34" charset="-127"/>
              </a:rPr>
              <a:t>anügy-igazgatási referens</a:t>
            </a:r>
            <a:endParaRPr lang="ru-RU" i="1" dirty="0">
              <a:solidFill>
                <a:schemeClr val="bg1"/>
              </a:solidFill>
              <a:ea typeface="Dotum" panose="020B0503020000020004" pitchFamily="34" charset="-127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="" xmlns:a16="http://schemas.microsoft.com/office/drawing/2014/main" id="{7B544D86-D104-4D87-8ADD-5A6B7C481433}"/>
              </a:ext>
            </a:extLst>
          </p:cNvPr>
          <p:cNvSpPr txBox="1"/>
          <p:nvPr/>
        </p:nvSpPr>
        <p:spPr>
          <a:xfrm>
            <a:off x="1602026" y="4627807"/>
            <a:ext cx="2609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ea typeface="Dotum" panose="020B0503020000020004" pitchFamily="34" charset="-127"/>
              </a:rPr>
              <a:t>Köznevelési Főosztály</a:t>
            </a:r>
            <a:endParaRPr lang="ru-RU" i="1" dirty="0">
              <a:solidFill>
                <a:schemeClr val="bg1"/>
              </a:solidFill>
              <a:ea typeface="Dotum" panose="020B0503020000020004" pitchFamily="34" charset="-127"/>
            </a:endParaRPr>
          </a:p>
        </p:txBody>
      </p:sp>
      <p:sp>
        <p:nvSpPr>
          <p:cNvPr id="15" name="TextBox 5">
            <a:extLst>
              <a:ext uri="{FF2B5EF4-FFF2-40B4-BE49-F238E27FC236}">
                <a16:creationId xmlns="" xmlns:a16="http://schemas.microsoft.com/office/drawing/2014/main" id="{7B544D86-D104-4D87-8ADD-5A6B7C481433}"/>
              </a:ext>
            </a:extLst>
          </p:cNvPr>
          <p:cNvSpPr txBox="1"/>
          <p:nvPr/>
        </p:nvSpPr>
        <p:spPr>
          <a:xfrm>
            <a:off x="1634684" y="4964873"/>
            <a:ext cx="2609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i="1" dirty="0" smtClean="0">
                <a:solidFill>
                  <a:schemeClr val="bg1"/>
                </a:solidFill>
                <a:ea typeface="Dotum" panose="020B0503020000020004" pitchFamily="34" charset="-127"/>
              </a:rPr>
              <a:t>Klebelsberg Központ</a:t>
            </a:r>
            <a:endParaRPr lang="ru-RU" i="1" dirty="0">
              <a:solidFill>
                <a:schemeClr val="bg1"/>
              </a:solidFill>
              <a:ea typeface="Dotum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5520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sp>
        <p:nvSpPr>
          <p:cNvPr id="15" name="Szövegdoboz 4"/>
          <p:cNvSpPr txBox="1"/>
          <p:nvPr/>
        </p:nvSpPr>
        <p:spPr>
          <a:xfrm>
            <a:off x="1482224" y="1449722"/>
            <a:ext cx="3718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800" dirty="0"/>
              <a:t>Ideiglenes felhasználó</a:t>
            </a:r>
          </a:p>
        </p:txBody>
      </p:sp>
      <p:pic>
        <p:nvPicPr>
          <p:cNvPr id="5" name="Kép 4">
            <a:extLst>
              <a:ext uri="{FF2B5EF4-FFF2-40B4-BE49-F238E27FC236}">
                <a16:creationId xmlns="" xmlns:a16="http://schemas.microsoft.com/office/drawing/2014/main" id="{86299D1A-2095-425C-95C8-3D0A13BA9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7668" y="2168481"/>
            <a:ext cx="5469012" cy="4252953"/>
          </a:xfrm>
          <a:prstGeom prst="rect">
            <a:avLst/>
          </a:prstGeom>
        </p:spPr>
      </p:pic>
      <p:grpSp>
        <p:nvGrpSpPr>
          <p:cNvPr id="10" name="Group 24">
            <a:extLst>
              <a:ext uri="{FF2B5EF4-FFF2-40B4-BE49-F238E27FC236}">
                <a16:creationId xmlns="" xmlns:a16="http://schemas.microsoft.com/office/drawing/2014/main" id="{39F6B679-E44A-4B61-A87B-55472282D6E3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11" name="Rectangle 25">
              <a:extLst>
                <a:ext uri="{FF2B5EF4-FFF2-40B4-BE49-F238E27FC236}">
                  <a16:creationId xmlns="" xmlns:a16="http://schemas.microsoft.com/office/drawing/2014/main" id="{CAD3BFD8-4EB3-49A8-9B5E-99759543557C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16" name="Picture 26">
              <a:extLst>
                <a:ext uri="{FF2B5EF4-FFF2-40B4-BE49-F238E27FC236}">
                  <a16:creationId xmlns="" xmlns:a16="http://schemas.microsoft.com/office/drawing/2014/main" id="{FB68E190-532E-41AA-9F16-E7CECB0E40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3645613" y="152242"/>
            <a:ext cx="4677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>
                <a:solidFill>
                  <a:srgbClr val="FFB74E"/>
                </a:solidFill>
                <a:latin typeface="Franklin Gothic Heavy" panose="020B0903020102020204" pitchFamily="34" charset="0"/>
              </a:rPr>
              <a:t>Online jelentkezés</a:t>
            </a:r>
          </a:p>
        </p:txBody>
      </p:sp>
    </p:spTree>
    <p:extLst>
      <p:ext uri="{BB962C8B-B14F-4D97-AF65-F5344CB8AC3E}">
        <p14:creationId xmlns:p14="http://schemas.microsoft.com/office/powerpoint/2010/main" val="401793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66528" y="2478611"/>
            <a:ext cx="28921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/>
              <a:t>Kötelező </a:t>
            </a:r>
            <a:r>
              <a:rPr lang="hu-HU" sz="2400" dirty="0" smtClean="0"/>
              <a:t>elemek;</a:t>
            </a:r>
            <a:endParaRPr lang="hu-HU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/>
              <a:t>Opcionális </a:t>
            </a:r>
            <a:r>
              <a:rPr lang="hu-HU" sz="2400" dirty="0" smtClean="0"/>
              <a:t>elemek.</a:t>
            </a:r>
            <a:endParaRPr lang="hu-HU" sz="2400" dirty="0"/>
          </a:p>
        </p:txBody>
      </p:sp>
      <p:sp>
        <p:nvSpPr>
          <p:cNvPr id="10" name="Szövegdoboz 9">
            <a:extLst>
              <a:ext uri="{FF2B5EF4-FFF2-40B4-BE49-F238E27FC236}">
                <a16:creationId xmlns="" xmlns:a16="http://schemas.microsoft.com/office/drawing/2014/main" id="{6393FC08-9AEB-4BDA-A1EE-54E2E3CAFC80}"/>
              </a:ext>
            </a:extLst>
          </p:cNvPr>
          <p:cNvSpPr txBox="1"/>
          <p:nvPr/>
        </p:nvSpPr>
        <p:spPr>
          <a:xfrm>
            <a:off x="204116" y="1938946"/>
            <a:ext cx="258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Felület</a:t>
            </a:r>
          </a:p>
          <a:p>
            <a:endParaRPr lang="hu-HU" sz="2400" dirty="0"/>
          </a:p>
        </p:txBody>
      </p:sp>
      <p:grpSp>
        <p:nvGrpSpPr>
          <p:cNvPr id="16" name="Group 24">
            <a:extLst>
              <a:ext uri="{FF2B5EF4-FFF2-40B4-BE49-F238E27FC236}">
                <a16:creationId xmlns="" xmlns:a16="http://schemas.microsoft.com/office/drawing/2014/main" id="{C0EC4ABA-BF03-42C3-80B2-B7B1D4F1481E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19" name="Rectangle 25">
              <a:extLst>
                <a:ext uri="{FF2B5EF4-FFF2-40B4-BE49-F238E27FC236}">
                  <a16:creationId xmlns="" xmlns:a16="http://schemas.microsoft.com/office/drawing/2014/main" id="{566AE693-76BE-412C-8E79-CE3F02905385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20" name="Picture 26">
              <a:extLst>
                <a:ext uri="{FF2B5EF4-FFF2-40B4-BE49-F238E27FC236}">
                  <a16:creationId xmlns="" xmlns:a16="http://schemas.microsoft.com/office/drawing/2014/main" id="{DAA88229-1626-45CD-A94F-23ACE1B339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3645613" y="152242"/>
            <a:ext cx="4677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>
                <a:solidFill>
                  <a:srgbClr val="FFB74E"/>
                </a:solidFill>
                <a:latin typeface="Franklin Gothic Heavy" panose="020B0903020102020204" pitchFamily="34" charset="0"/>
              </a:rPr>
              <a:t>Online jelentkezés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808" y="5838825"/>
            <a:ext cx="39338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923" y="1155383"/>
            <a:ext cx="7305675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361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grpSp>
        <p:nvGrpSpPr>
          <p:cNvPr id="16" name="Group 24">
            <a:extLst>
              <a:ext uri="{FF2B5EF4-FFF2-40B4-BE49-F238E27FC236}">
                <a16:creationId xmlns="" xmlns:a16="http://schemas.microsoft.com/office/drawing/2014/main" id="{C0EC4ABA-BF03-42C3-80B2-B7B1D4F1481E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19" name="Rectangle 25">
              <a:extLst>
                <a:ext uri="{FF2B5EF4-FFF2-40B4-BE49-F238E27FC236}">
                  <a16:creationId xmlns="" xmlns:a16="http://schemas.microsoft.com/office/drawing/2014/main" id="{566AE693-76BE-412C-8E79-CE3F02905385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20" name="Picture 26">
              <a:extLst>
                <a:ext uri="{FF2B5EF4-FFF2-40B4-BE49-F238E27FC236}">
                  <a16:creationId xmlns="" xmlns:a16="http://schemas.microsoft.com/office/drawing/2014/main" id="{DAA88229-1626-45CD-A94F-23ACE1B339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3645613" y="152242"/>
            <a:ext cx="43308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 smtClean="0">
                <a:solidFill>
                  <a:srgbClr val="FFB74E"/>
                </a:solidFill>
                <a:latin typeface="Franklin Gothic Heavy" panose="020B0903020102020204" pitchFamily="34" charset="0"/>
              </a:rPr>
              <a:t>Beiratkozás előtt</a:t>
            </a:r>
            <a:endParaRPr lang="hu-HU" sz="4000" b="1" dirty="0">
              <a:solidFill>
                <a:srgbClr val="FFB74E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="" xmlns:a16="http://schemas.microsoft.com/office/drawing/2014/main" id="{6393FC08-9AEB-4BDA-A1EE-54E2E3CAFC80}"/>
              </a:ext>
            </a:extLst>
          </p:cNvPr>
          <p:cNvSpPr txBox="1"/>
          <p:nvPr/>
        </p:nvSpPr>
        <p:spPr>
          <a:xfrm>
            <a:off x="1038819" y="1481876"/>
            <a:ext cx="6163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smtClean="0"/>
              <a:t>KRÉTA rendszerben történő változások</a:t>
            </a:r>
            <a:endParaRPr lang="hu-HU" sz="2400" dirty="0"/>
          </a:p>
        </p:txBody>
      </p:sp>
      <p:sp>
        <p:nvSpPr>
          <p:cNvPr id="15" name="TextBox 17"/>
          <p:cNvSpPr txBox="1"/>
          <p:nvPr/>
        </p:nvSpPr>
        <p:spPr>
          <a:xfrm>
            <a:off x="1857111" y="2114929"/>
            <a:ext cx="65715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 smtClean="0"/>
              <a:t>e-Ügyintézés adatok -&gt; KRÉTA Beiratkozás modul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 smtClean="0"/>
              <a:t>Új mezők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hu-HU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hu-HU" sz="2400" dirty="0" smtClean="0"/>
          </a:p>
        </p:txBody>
      </p:sp>
      <p:sp>
        <p:nvSpPr>
          <p:cNvPr id="2" name="Szövegdoboz 1"/>
          <p:cNvSpPr txBox="1"/>
          <p:nvPr/>
        </p:nvSpPr>
        <p:spPr>
          <a:xfrm>
            <a:off x="7524050" y="1481875"/>
            <a:ext cx="2039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>
                <a:solidFill>
                  <a:srgbClr val="FF0000"/>
                </a:solidFill>
              </a:rPr>
              <a:t>2019. április 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56111" y="2890682"/>
            <a:ext cx="24867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hu-HU" sz="2400" dirty="0"/>
              <a:t>Osztály/Tagozat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hu-HU" sz="2400" dirty="0"/>
              <a:t>Indoklás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857111" y="4345849"/>
            <a:ext cx="7581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 smtClean="0"/>
              <a:t>A KRÉTA rendszerben megjelenő Nebuló lista áttekintése</a:t>
            </a:r>
            <a:endParaRPr lang="hu-HU" sz="2400" dirty="0"/>
          </a:p>
        </p:txBody>
      </p:sp>
      <p:sp>
        <p:nvSpPr>
          <p:cNvPr id="24" name="Szövegdoboz 9">
            <a:extLst>
              <a:ext uri="{FF2B5EF4-FFF2-40B4-BE49-F238E27FC236}">
                <a16:creationId xmlns="" xmlns:a16="http://schemas.microsoft.com/office/drawing/2014/main" id="{6393FC08-9AEB-4BDA-A1EE-54E2E3CAFC80}"/>
              </a:ext>
            </a:extLst>
          </p:cNvPr>
          <p:cNvSpPr txBox="1"/>
          <p:nvPr/>
        </p:nvSpPr>
        <p:spPr>
          <a:xfrm>
            <a:off x="1038819" y="3755736"/>
            <a:ext cx="4347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smtClean="0"/>
              <a:t>Intézmény feladata</a:t>
            </a:r>
            <a:endParaRPr lang="hu-HU" sz="2400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41" y="5109494"/>
            <a:ext cx="11753850" cy="1209675"/>
          </a:xfrm>
          <a:prstGeom prst="rect">
            <a:avLst/>
          </a:prstGeom>
          <a:noFill/>
          <a:ln w="22225">
            <a:solidFill>
              <a:srgbClr val="0097C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65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235724" y="160101"/>
            <a:ext cx="30644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>
                <a:solidFill>
                  <a:srgbClr val="FFB74E"/>
                </a:solidFill>
                <a:latin typeface="Franklin Gothic Heavy" panose="020B0903020102020204" pitchFamily="34" charset="0"/>
              </a:rPr>
              <a:t>Beiratkozás</a:t>
            </a:r>
          </a:p>
        </p:txBody>
      </p:sp>
      <p:pic>
        <p:nvPicPr>
          <p:cNvPr id="14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sp>
        <p:nvSpPr>
          <p:cNvPr id="15" name="Szövegdoboz 4"/>
          <p:cNvSpPr txBox="1"/>
          <p:nvPr/>
        </p:nvSpPr>
        <p:spPr>
          <a:xfrm>
            <a:off x="1982030" y="1602365"/>
            <a:ext cx="4381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 smtClean="0"/>
              <a:t>Időpont:  </a:t>
            </a:r>
            <a:r>
              <a:rPr lang="hu-HU" sz="2400" dirty="0"/>
              <a:t>2019. április 11 – 12.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82030" y="2990854"/>
            <a:ext cx="7234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Dokumentumok eredeti aláírással történő bemutatása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2029" y="5568988"/>
            <a:ext cx="6977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Online jelentkezés elfogadott legkésőbbi időpontja: </a:t>
            </a:r>
            <a:br>
              <a:rPr lang="hu-HU" sz="2400" dirty="0"/>
            </a:br>
            <a:r>
              <a:rPr lang="hu-HU" sz="2400" b="1" dirty="0"/>
              <a:t>2019. április 12. 12:00 óra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="" xmlns:a16="http://schemas.microsoft.com/office/drawing/2014/main" id="{70F0620A-F1CF-42EA-BE2A-B03231623F9D}"/>
              </a:ext>
            </a:extLst>
          </p:cNvPr>
          <p:cNvSpPr txBox="1"/>
          <p:nvPr/>
        </p:nvSpPr>
        <p:spPr>
          <a:xfrm>
            <a:off x="2344629" y="2267580"/>
            <a:ext cx="49555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b="1" dirty="0">
                <a:solidFill>
                  <a:srgbClr val="FF0000"/>
                </a:solidFill>
              </a:rPr>
              <a:t>Személyes megjelenés kötelező!</a:t>
            </a:r>
          </a:p>
          <a:p>
            <a:endParaRPr lang="hu-HU" sz="2800" b="1" dirty="0">
              <a:solidFill>
                <a:srgbClr val="FF0000"/>
              </a:solidFill>
            </a:endParaRPr>
          </a:p>
        </p:txBody>
      </p:sp>
      <p:grpSp>
        <p:nvGrpSpPr>
          <p:cNvPr id="9" name="Group 24">
            <a:extLst>
              <a:ext uri="{FF2B5EF4-FFF2-40B4-BE49-F238E27FC236}">
                <a16:creationId xmlns="" xmlns:a16="http://schemas.microsoft.com/office/drawing/2014/main" id="{7675730A-18FA-44D3-8C88-AB61D25733FE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10" name="Rectangle 25">
              <a:extLst>
                <a:ext uri="{FF2B5EF4-FFF2-40B4-BE49-F238E27FC236}">
                  <a16:creationId xmlns="" xmlns:a16="http://schemas.microsoft.com/office/drawing/2014/main" id="{66A108AD-F191-4AC8-8CF7-4F66FDA5AC38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11" name="Picture 26">
              <a:extLst>
                <a:ext uri="{FF2B5EF4-FFF2-40B4-BE49-F238E27FC236}">
                  <a16:creationId xmlns="" xmlns:a16="http://schemas.microsoft.com/office/drawing/2014/main" id="{81625EF9-1C26-42F0-8E46-AA7C44CDF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sp>
        <p:nvSpPr>
          <p:cNvPr id="16" name="TextBox 2"/>
          <p:cNvSpPr txBox="1"/>
          <p:nvPr/>
        </p:nvSpPr>
        <p:spPr>
          <a:xfrm>
            <a:off x="1982030" y="3709708"/>
            <a:ext cx="3064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 smtClean="0"/>
              <a:t>Intézmény feladata: </a:t>
            </a:r>
            <a:endParaRPr lang="hu-HU" sz="2400" dirty="0"/>
          </a:p>
        </p:txBody>
      </p:sp>
      <p:sp>
        <p:nvSpPr>
          <p:cNvPr id="17" name="TextBox 2"/>
          <p:cNvSpPr txBox="1"/>
          <p:nvPr/>
        </p:nvSpPr>
        <p:spPr>
          <a:xfrm>
            <a:off x="2896430" y="4182116"/>
            <a:ext cx="84244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 smtClean="0"/>
              <a:t>az online módon feltöltött adatok ellenőrzése, </a:t>
            </a:r>
            <a:br>
              <a:rPr lang="hu-HU" sz="2400" dirty="0" smtClean="0"/>
            </a:br>
            <a:r>
              <a:rPr lang="hu-HU" sz="2400" dirty="0" smtClean="0"/>
              <a:t>szükség szerint módosítása,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 smtClean="0"/>
              <a:t>hagyományos módon történő jelentkezésnél az adatok felvitele.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3974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53884" y="196489"/>
            <a:ext cx="25010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>
                <a:solidFill>
                  <a:srgbClr val="FFB74E"/>
                </a:solidFill>
                <a:latin typeface="Franklin Gothic Heavy" panose="020B0903020102020204" pitchFamily="34" charset="0"/>
              </a:rPr>
              <a:t>Döntések</a:t>
            </a:r>
          </a:p>
        </p:txBody>
      </p:sp>
      <p:pic>
        <p:nvPicPr>
          <p:cNvPr id="5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sp>
        <p:nvSpPr>
          <p:cNvPr id="2" name="Szövegdoboz 1">
            <a:extLst>
              <a:ext uri="{FF2B5EF4-FFF2-40B4-BE49-F238E27FC236}">
                <a16:creationId xmlns="" xmlns:a16="http://schemas.microsoft.com/office/drawing/2014/main" id="{24C5949D-3645-4450-B9BE-33C4A2C40042}"/>
              </a:ext>
            </a:extLst>
          </p:cNvPr>
          <p:cNvSpPr txBox="1"/>
          <p:nvPr/>
        </p:nvSpPr>
        <p:spPr>
          <a:xfrm>
            <a:off x="903149" y="1344176"/>
            <a:ext cx="8942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Egyeztetés Tankerületi Központ szintjén (szükség esetén TK-k között</a:t>
            </a:r>
            <a:r>
              <a:rPr lang="hu-HU" sz="2400" dirty="0" smtClean="0"/>
              <a:t>).</a:t>
            </a:r>
            <a:endParaRPr lang="hu-HU" sz="2400" dirty="0"/>
          </a:p>
        </p:txBody>
      </p:sp>
      <p:sp>
        <p:nvSpPr>
          <p:cNvPr id="11" name="Szövegdoboz 10">
            <a:extLst>
              <a:ext uri="{FF2B5EF4-FFF2-40B4-BE49-F238E27FC236}">
                <a16:creationId xmlns="" xmlns:a16="http://schemas.microsoft.com/office/drawing/2014/main" id="{04378D25-1C7D-4EFA-951F-49A038B9DBBE}"/>
              </a:ext>
            </a:extLst>
          </p:cNvPr>
          <p:cNvSpPr txBox="1"/>
          <p:nvPr/>
        </p:nvSpPr>
        <p:spPr>
          <a:xfrm>
            <a:off x="903148" y="1896123"/>
            <a:ext cx="3035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Döntés </a:t>
            </a:r>
            <a:r>
              <a:rPr lang="hu-HU" sz="2400" dirty="0" smtClean="0"/>
              <a:t>megtörténik.</a:t>
            </a:r>
            <a:endParaRPr lang="hu-HU" sz="2400" dirty="0"/>
          </a:p>
        </p:txBody>
      </p:sp>
      <p:sp>
        <p:nvSpPr>
          <p:cNvPr id="13" name="Szövegdoboz 12">
            <a:extLst>
              <a:ext uri="{FF2B5EF4-FFF2-40B4-BE49-F238E27FC236}">
                <a16:creationId xmlns="" xmlns:a16="http://schemas.microsoft.com/office/drawing/2014/main" id="{99DAAEDD-5243-4019-B40D-E7A314479258}"/>
              </a:ext>
            </a:extLst>
          </p:cNvPr>
          <p:cNvSpPr txBox="1"/>
          <p:nvPr/>
        </p:nvSpPr>
        <p:spPr>
          <a:xfrm>
            <a:off x="903148" y="2473800"/>
            <a:ext cx="76383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KRÉTA rendszerben a megfelelő csoportba sorolás</a:t>
            </a:r>
          </a:p>
          <a:p>
            <a:r>
              <a:rPr lang="hu-HU" sz="2400" dirty="0"/>
              <a:t>     </a:t>
            </a:r>
            <a:r>
              <a:rPr lang="hu-HU" sz="2400" dirty="0" smtClean="0"/>
              <a:t>„Nem jelent meg” </a:t>
            </a:r>
            <a:r>
              <a:rPr lang="hu-HU" sz="2400" dirty="0"/>
              <a:t>státuszról -&gt; </a:t>
            </a:r>
            <a:r>
              <a:rPr lang="hu-HU" sz="2400" dirty="0" smtClean="0"/>
              <a:t>valamely státuszra állítani</a:t>
            </a:r>
            <a:endParaRPr lang="hu-HU" sz="2400" dirty="0"/>
          </a:p>
        </p:txBody>
      </p:sp>
      <p:sp>
        <p:nvSpPr>
          <p:cNvPr id="14" name="Szövegdoboz 13">
            <a:extLst>
              <a:ext uri="{FF2B5EF4-FFF2-40B4-BE49-F238E27FC236}">
                <a16:creationId xmlns="" xmlns:a16="http://schemas.microsoft.com/office/drawing/2014/main" id="{166CCC4E-6872-4173-B05E-59B4F90F40F2}"/>
              </a:ext>
            </a:extLst>
          </p:cNvPr>
          <p:cNvSpPr txBox="1"/>
          <p:nvPr/>
        </p:nvSpPr>
        <p:spPr>
          <a:xfrm>
            <a:off x="1634920" y="5279570"/>
            <a:ext cx="3520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 smtClean="0"/>
              <a:t>Határozatok generálása </a:t>
            </a:r>
            <a:endParaRPr lang="hu-HU" sz="2400" dirty="0"/>
          </a:p>
        </p:txBody>
      </p:sp>
      <p:grpSp>
        <p:nvGrpSpPr>
          <p:cNvPr id="9" name="Group 24">
            <a:extLst>
              <a:ext uri="{FF2B5EF4-FFF2-40B4-BE49-F238E27FC236}">
                <a16:creationId xmlns="" xmlns:a16="http://schemas.microsoft.com/office/drawing/2014/main" id="{A215A397-52EE-4545-9492-9778FE8691B4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10" name="Rectangle 25">
              <a:extLst>
                <a:ext uri="{FF2B5EF4-FFF2-40B4-BE49-F238E27FC236}">
                  <a16:creationId xmlns="" xmlns:a16="http://schemas.microsoft.com/office/drawing/2014/main" id="{AC849CA5-6EB1-4375-A067-9A43F66D3DEE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12" name="Picture 26">
              <a:extLst>
                <a:ext uri="{FF2B5EF4-FFF2-40B4-BE49-F238E27FC236}">
                  <a16:creationId xmlns="" xmlns:a16="http://schemas.microsoft.com/office/drawing/2014/main" id="{8E7C663B-F7C5-4DEA-B893-C6DFA2FAB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sp>
        <p:nvSpPr>
          <p:cNvPr id="16" name="Szövegdoboz 13">
            <a:extLst>
              <a:ext uri="{FF2B5EF4-FFF2-40B4-BE49-F238E27FC236}">
                <a16:creationId xmlns="" xmlns:a16="http://schemas.microsoft.com/office/drawing/2014/main" id="{166CCC4E-6872-4173-B05E-59B4F90F40F2}"/>
              </a:ext>
            </a:extLst>
          </p:cNvPr>
          <p:cNvSpPr txBox="1"/>
          <p:nvPr/>
        </p:nvSpPr>
        <p:spPr>
          <a:xfrm>
            <a:off x="1634920" y="5741235"/>
            <a:ext cx="10091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 smtClean="0"/>
              <a:t>KIR szinkron</a:t>
            </a:r>
            <a:br>
              <a:rPr lang="hu-HU" sz="2400" dirty="0" smtClean="0"/>
            </a:br>
            <a:r>
              <a:rPr lang="hu-HU" sz="2400" dirty="0" smtClean="0"/>
              <a:t>KIR rendszerbe a felvett gyermekek adatainak átküldése </a:t>
            </a:r>
            <a:r>
              <a:rPr lang="hu-HU" sz="2400" dirty="0"/>
              <a:t>– KRÉTA rendszerből</a:t>
            </a:r>
          </a:p>
        </p:txBody>
      </p:sp>
      <p:pic>
        <p:nvPicPr>
          <p:cNvPr id="17" name="Kép 16"/>
          <p:cNvPicPr/>
          <p:nvPr/>
        </p:nvPicPr>
        <p:blipFill>
          <a:blip r:embed="rId5"/>
          <a:stretch>
            <a:fillRect/>
          </a:stretch>
        </p:blipFill>
        <p:spPr>
          <a:xfrm>
            <a:off x="1634920" y="3528893"/>
            <a:ext cx="6803390" cy="1086803"/>
          </a:xfrm>
          <a:prstGeom prst="rect">
            <a:avLst/>
          </a:prstGeom>
          <a:ln>
            <a:solidFill>
              <a:srgbClr val="23A8C9"/>
            </a:solidFill>
          </a:ln>
        </p:spPr>
      </p:pic>
      <p:sp>
        <p:nvSpPr>
          <p:cNvPr id="15" name="Szövegdoboz 13">
            <a:extLst>
              <a:ext uri="{FF2B5EF4-FFF2-40B4-BE49-F238E27FC236}">
                <a16:creationId xmlns="" xmlns:a16="http://schemas.microsoft.com/office/drawing/2014/main" id="{166CCC4E-6872-4173-B05E-59B4F90F40F2}"/>
              </a:ext>
            </a:extLst>
          </p:cNvPr>
          <p:cNvSpPr txBox="1"/>
          <p:nvPr/>
        </p:nvSpPr>
        <p:spPr>
          <a:xfrm>
            <a:off x="903148" y="4778739"/>
            <a:ext cx="4482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 smtClean="0"/>
              <a:t>Két új nyomógomb megjelenése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34828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048"/>
            <a:ext cx="12197425" cy="68549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362" y="0"/>
            <a:ext cx="919263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4076" y="1790044"/>
            <a:ext cx="66777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6600" b="1" dirty="0">
                <a:solidFill>
                  <a:srgbClr val="FFB74E"/>
                </a:solidFill>
                <a:latin typeface="Brush Script MT" panose="03060802040406070304" pitchFamily="66" charset="0"/>
              </a:rPr>
              <a:t>Köszönöm a figyelmet!</a:t>
            </a:r>
            <a:endParaRPr lang="ru-RU" sz="6600" b="1" dirty="0">
              <a:solidFill>
                <a:srgbClr val="FFB74E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58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35724" y="160101"/>
            <a:ext cx="29674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>
                <a:solidFill>
                  <a:srgbClr val="FFB74E"/>
                </a:solidFill>
                <a:latin typeface="Franklin Gothic Heavy" panose="020B0903020102020204" pitchFamily="34" charset="0"/>
              </a:rPr>
              <a:t>Előkészítés</a:t>
            </a:r>
          </a:p>
        </p:txBody>
      </p:sp>
      <p:pic>
        <p:nvPicPr>
          <p:cNvPr id="5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grpSp>
        <p:nvGrpSpPr>
          <p:cNvPr id="12" name="Group 24">
            <a:extLst>
              <a:ext uri="{FF2B5EF4-FFF2-40B4-BE49-F238E27FC236}">
                <a16:creationId xmlns="" xmlns:a16="http://schemas.microsoft.com/office/drawing/2014/main" id="{A62D629F-8D7A-448E-B5AB-5E47885066EC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15" name="Rectangle 25">
              <a:extLst>
                <a:ext uri="{FF2B5EF4-FFF2-40B4-BE49-F238E27FC236}">
                  <a16:creationId xmlns="" xmlns:a16="http://schemas.microsoft.com/office/drawing/2014/main" id="{5987A2CC-8CE5-4FAF-9108-D35C614F4E45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19" name="Picture 26">
              <a:extLst>
                <a:ext uri="{FF2B5EF4-FFF2-40B4-BE49-F238E27FC236}">
                  <a16:creationId xmlns="" xmlns:a16="http://schemas.microsoft.com/office/drawing/2014/main" id="{522B09BF-A1DC-48BB-9EED-21FE777BF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sp>
        <p:nvSpPr>
          <p:cNvPr id="20" name="Szövegdoboz 5">
            <a:extLst>
              <a:ext uri="{FF2B5EF4-FFF2-40B4-BE49-F238E27FC236}">
                <a16:creationId xmlns="" xmlns:a16="http://schemas.microsoft.com/office/drawing/2014/main" id="{CC092C1A-B011-4E88-BFC0-D8B4746829C2}"/>
              </a:ext>
            </a:extLst>
          </p:cNvPr>
          <p:cNvSpPr txBox="1"/>
          <p:nvPr/>
        </p:nvSpPr>
        <p:spPr>
          <a:xfrm>
            <a:off x="1780778" y="1605823"/>
            <a:ext cx="2953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Beiratkozás </a:t>
            </a:r>
            <a:r>
              <a:rPr lang="hu-HU" sz="2400" dirty="0" smtClean="0"/>
              <a:t>módjai:</a:t>
            </a:r>
            <a:endParaRPr lang="hu-HU" sz="2400" dirty="0"/>
          </a:p>
        </p:txBody>
      </p:sp>
      <p:sp>
        <p:nvSpPr>
          <p:cNvPr id="21" name="Szövegdoboz 11"/>
          <p:cNvSpPr txBox="1"/>
          <p:nvPr/>
        </p:nvSpPr>
        <p:spPr>
          <a:xfrm>
            <a:off x="2312078" y="2086604"/>
            <a:ext cx="56745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 smtClean="0"/>
              <a:t>A korábbi hagyományoknak megfelelően;</a:t>
            </a:r>
            <a:endParaRPr lang="hu-HU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 smtClean="0"/>
              <a:t>Előzetes online jelentkezéssel kiegészítve.</a:t>
            </a:r>
            <a:endParaRPr lang="hu-HU" sz="2400" dirty="0"/>
          </a:p>
        </p:txBody>
      </p:sp>
      <p:sp>
        <p:nvSpPr>
          <p:cNvPr id="22" name="Szövegdoboz 10"/>
          <p:cNvSpPr txBox="1"/>
          <p:nvPr/>
        </p:nvSpPr>
        <p:spPr>
          <a:xfrm>
            <a:off x="1811258" y="3332672"/>
            <a:ext cx="2867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/>
              <a:t>Előzetes feladatok:</a:t>
            </a:r>
          </a:p>
        </p:txBody>
      </p:sp>
      <p:sp>
        <p:nvSpPr>
          <p:cNvPr id="23" name="Szövegdoboz 11"/>
          <p:cNvSpPr txBox="1"/>
          <p:nvPr/>
        </p:nvSpPr>
        <p:spPr>
          <a:xfrm>
            <a:off x="2312078" y="3905244"/>
            <a:ext cx="80633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/>
              <a:t>Járási </a:t>
            </a:r>
            <a:r>
              <a:rPr lang="hu-HU" sz="2400" dirty="0" smtClean="0"/>
              <a:t>kormányhivataloktól kapott </a:t>
            </a:r>
            <a:r>
              <a:rPr lang="hu-HU" sz="2400" b="1" dirty="0" smtClean="0"/>
              <a:t>körzetes lista importálása</a:t>
            </a:r>
            <a:r>
              <a:rPr lang="hu-HU" sz="2400" dirty="0" smtClean="0"/>
              <a:t>;</a:t>
            </a:r>
            <a:endParaRPr lang="hu-HU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 smtClean="0"/>
              <a:t>A beiratkozás </a:t>
            </a:r>
            <a:r>
              <a:rPr lang="hu-HU" sz="2400" b="1" dirty="0" smtClean="0"/>
              <a:t>időpontjának meghatározása</a:t>
            </a:r>
            <a:endParaRPr lang="hu-HU" sz="2400" b="1" dirty="0"/>
          </a:p>
        </p:txBody>
      </p:sp>
      <p:sp>
        <p:nvSpPr>
          <p:cNvPr id="24" name="Szövegdoboz 5">
            <a:extLst>
              <a:ext uri="{FF2B5EF4-FFF2-40B4-BE49-F238E27FC236}">
                <a16:creationId xmlns="" xmlns:a16="http://schemas.microsoft.com/office/drawing/2014/main" id="{BB82CBCE-CE41-4210-95E4-ADCB827281CB}"/>
              </a:ext>
            </a:extLst>
          </p:cNvPr>
          <p:cNvSpPr txBox="1"/>
          <p:nvPr/>
        </p:nvSpPr>
        <p:spPr>
          <a:xfrm>
            <a:off x="2584004" y="4849071"/>
            <a:ext cx="4900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2400" dirty="0" smtClean="0"/>
              <a:t>Országos javaslat:  </a:t>
            </a:r>
            <a:r>
              <a:rPr lang="hu-HU" sz="2400" b="1" dirty="0" smtClean="0">
                <a:solidFill>
                  <a:srgbClr val="FF0000"/>
                </a:solidFill>
              </a:rPr>
              <a:t>2019. április 11-12.</a:t>
            </a:r>
            <a:endParaRPr lang="hu-H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71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35724" y="160101"/>
            <a:ext cx="28214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 smtClean="0">
                <a:solidFill>
                  <a:srgbClr val="FFB74E"/>
                </a:solidFill>
                <a:latin typeface="Franklin Gothic Heavy" panose="020B0903020102020204" pitchFamily="34" charset="0"/>
              </a:rPr>
              <a:t>Importálás</a:t>
            </a:r>
            <a:endParaRPr lang="hu-HU" sz="4000" b="1" dirty="0">
              <a:solidFill>
                <a:srgbClr val="FFB74E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5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grpSp>
        <p:nvGrpSpPr>
          <p:cNvPr id="12" name="Group 24">
            <a:extLst>
              <a:ext uri="{FF2B5EF4-FFF2-40B4-BE49-F238E27FC236}">
                <a16:creationId xmlns="" xmlns:a16="http://schemas.microsoft.com/office/drawing/2014/main" id="{A62D629F-8D7A-448E-B5AB-5E47885066EC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15" name="Rectangle 25">
              <a:extLst>
                <a:ext uri="{FF2B5EF4-FFF2-40B4-BE49-F238E27FC236}">
                  <a16:creationId xmlns="" xmlns:a16="http://schemas.microsoft.com/office/drawing/2014/main" id="{5987A2CC-8CE5-4FAF-9108-D35C614F4E45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19" name="Picture 26">
              <a:extLst>
                <a:ext uri="{FF2B5EF4-FFF2-40B4-BE49-F238E27FC236}">
                  <a16:creationId xmlns="" xmlns:a16="http://schemas.microsoft.com/office/drawing/2014/main" id="{522B09BF-A1DC-48BB-9EED-21FE777BF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9248" y="1686890"/>
            <a:ext cx="10115550" cy="424815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082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35724" y="160101"/>
            <a:ext cx="29674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>
                <a:solidFill>
                  <a:srgbClr val="FFB74E"/>
                </a:solidFill>
                <a:latin typeface="Franklin Gothic Heavy" panose="020B0903020102020204" pitchFamily="34" charset="0"/>
              </a:rPr>
              <a:t>Előkészítés</a:t>
            </a:r>
          </a:p>
        </p:txBody>
      </p:sp>
      <p:pic>
        <p:nvPicPr>
          <p:cNvPr id="5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grpSp>
        <p:nvGrpSpPr>
          <p:cNvPr id="12" name="Group 24">
            <a:extLst>
              <a:ext uri="{FF2B5EF4-FFF2-40B4-BE49-F238E27FC236}">
                <a16:creationId xmlns="" xmlns:a16="http://schemas.microsoft.com/office/drawing/2014/main" id="{A62D629F-8D7A-448E-B5AB-5E47885066EC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15" name="Rectangle 25">
              <a:extLst>
                <a:ext uri="{FF2B5EF4-FFF2-40B4-BE49-F238E27FC236}">
                  <a16:creationId xmlns="" xmlns:a16="http://schemas.microsoft.com/office/drawing/2014/main" id="{5987A2CC-8CE5-4FAF-9108-D35C614F4E45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19" name="Picture 26">
              <a:extLst>
                <a:ext uri="{FF2B5EF4-FFF2-40B4-BE49-F238E27FC236}">
                  <a16:creationId xmlns="" xmlns:a16="http://schemas.microsoft.com/office/drawing/2014/main" id="{522B09BF-A1DC-48BB-9EED-21FE777BF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97" y="2470784"/>
            <a:ext cx="10448340" cy="3452495"/>
          </a:xfrm>
          <a:prstGeom prst="rect">
            <a:avLst/>
          </a:prstGeom>
          <a:noFill/>
          <a:ln w="25400">
            <a:solidFill>
              <a:srgbClr val="0097C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Szövegdoboz 5">
            <a:extLst>
              <a:ext uri="{FF2B5EF4-FFF2-40B4-BE49-F238E27FC236}">
                <a16:creationId xmlns="" xmlns:a16="http://schemas.microsoft.com/office/drawing/2014/main" id="{CC092C1A-B011-4E88-BFC0-D8B4746829C2}"/>
              </a:ext>
            </a:extLst>
          </p:cNvPr>
          <p:cNvSpPr txBox="1"/>
          <p:nvPr/>
        </p:nvSpPr>
        <p:spPr>
          <a:xfrm>
            <a:off x="1056158" y="1760383"/>
            <a:ext cx="2959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 smtClean="0"/>
              <a:t>Beiratkozás felülete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70154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35724" y="160101"/>
            <a:ext cx="29674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>
                <a:solidFill>
                  <a:srgbClr val="FFB74E"/>
                </a:solidFill>
                <a:latin typeface="Franklin Gothic Heavy" panose="020B0903020102020204" pitchFamily="34" charset="0"/>
              </a:rPr>
              <a:t>Előkészítés</a:t>
            </a:r>
          </a:p>
        </p:txBody>
      </p:sp>
      <p:pic>
        <p:nvPicPr>
          <p:cNvPr id="5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grpSp>
        <p:nvGrpSpPr>
          <p:cNvPr id="12" name="Group 24">
            <a:extLst>
              <a:ext uri="{FF2B5EF4-FFF2-40B4-BE49-F238E27FC236}">
                <a16:creationId xmlns="" xmlns:a16="http://schemas.microsoft.com/office/drawing/2014/main" id="{A62D629F-8D7A-448E-B5AB-5E47885066EC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15" name="Rectangle 25">
              <a:extLst>
                <a:ext uri="{FF2B5EF4-FFF2-40B4-BE49-F238E27FC236}">
                  <a16:creationId xmlns="" xmlns:a16="http://schemas.microsoft.com/office/drawing/2014/main" id="{5987A2CC-8CE5-4FAF-9108-D35C614F4E45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19" name="Picture 26">
              <a:extLst>
                <a:ext uri="{FF2B5EF4-FFF2-40B4-BE49-F238E27FC236}">
                  <a16:creationId xmlns="" xmlns:a16="http://schemas.microsoft.com/office/drawing/2014/main" id="{522B09BF-A1DC-48BB-9EED-21FE777BF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sp>
        <p:nvSpPr>
          <p:cNvPr id="20" name="Szövegdoboz 5">
            <a:extLst>
              <a:ext uri="{FF2B5EF4-FFF2-40B4-BE49-F238E27FC236}">
                <a16:creationId xmlns="" xmlns:a16="http://schemas.microsoft.com/office/drawing/2014/main" id="{CC092C1A-B011-4E88-BFC0-D8B4746829C2}"/>
              </a:ext>
            </a:extLst>
          </p:cNvPr>
          <p:cNvSpPr txBox="1"/>
          <p:nvPr/>
        </p:nvSpPr>
        <p:spPr>
          <a:xfrm>
            <a:off x="1056158" y="1760383"/>
            <a:ext cx="10079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 smtClean="0"/>
              <a:t>Tankerületi Központ : engedélyezett osztályszám és osztálylétszám megadása</a:t>
            </a:r>
            <a:endParaRPr lang="hu-HU" sz="24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4" y="2865927"/>
            <a:ext cx="11906250" cy="2619375"/>
          </a:xfrm>
          <a:prstGeom prst="rect">
            <a:avLst/>
          </a:prstGeom>
          <a:noFill/>
          <a:ln w="28575">
            <a:solidFill>
              <a:srgbClr val="0097C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57474" y="198356"/>
            <a:ext cx="4677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 smtClean="0">
                <a:solidFill>
                  <a:srgbClr val="FFB74E"/>
                </a:solidFill>
                <a:latin typeface="Franklin Gothic Heavy" panose="020B0903020102020204" pitchFamily="34" charset="0"/>
              </a:rPr>
              <a:t>Online jelentkezés</a:t>
            </a:r>
            <a:endParaRPr lang="hu-HU" sz="4000" b="1" dirty="0">
              <a:solidFill>
                <a:srgbClr val="FFB74E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5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sp>
        <p:nvSpPr>
          <p:cNvPr id="14" name="TextBox 11">
            <a:extLst>
              <a:ext uri="{FF2B5EF4-FFF2-40B4-BE49-F238E27FC236}">
                <a16:creationId xmlns="" xmlns:a16="http://schemas.microsoft.com/office/drawing/2014/main" id="{9A6ED1DF-576F-4202-A060-DAC5EEAD16F2}"/>
              </a:ext>
            </a:extLst>
          </p:cNvPr>
          <p:cNvSpPr txBox="1"/>
          <p:nvPr/>
        </p:nvSpPr>
        <p:spPr>
          <a:xfrm>
            <a:off x="428458" y="1483264"/>
            <a:ext cx="87597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hu-HU" sz="2400" dirty="0"/>
              <a:t>Információk közzététele </a:t>
            </a:r>
            <a:br>
              <a:rPr lang="hu-HU" sz="2400" dirty="0"/>
            </a:br>
            <a:r>
              <a:rPr lang="hu-HU" sz="2400" dirty="0"/>
              <a:t>(honlapon, iskolákban, óvódákban, szórólapokon, nyílt napokon</a:t>
            </a:r>
            <a:r>
              <a:rPr lang="hu-HU" sz="2400" dirty="0" smtClean="0"/>
              <a:t>,…)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u-HU" sz="2400" dirty="0" smtClean="0"/>
              <a:t>A gondviselői hozzáférések kiosztása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hu-HU" sz="2400" dirty="0" smtClean="0"/>
              <a:t>A szülők jelenleg már elküldhetik a jelentkezést</a:t>
            </a:r>
            <a:endParaRPr lang="hu-HU" sz="2400" dirty="0"/>
          </a:p>
        </p:txBody>
      </p:sp>
      <p:grpSp>
        <p:nvGrpSpPr>
          <p:cNvPr id="12" name="Group 24">
            <a:extLst>
              <a:ext uri="{FF2B5EF4-FFF2-40B4-BE49-F238E27FC236}">
                <a16:creationId xmlns="" xmlns:a16="http://schemas.microsoft.com/office/drawing/2014/main" id="{A62D629F-8D7A-448E-B5AB-5E47885066EC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15" name="Rectangle 25">
              <a:extLst>
                <a:ext uri="{FF2B5EF4-FFF2-40B4-BE49-F238E27FC236}">
                  <a16:creationId xmlns="" xmlns:a16="http://schemas.microsoft.com/office/drawing/2014/main" id="{5987A2CC-8CE5-4FAF-9108-D35C614F4E45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19" name="Picture 26">
              <a:extLst>
                <a:ext uri="{FF2B5EF4-FFF2-40B4-BE49-F238E27FC236}">
                  <a16:creationId xmlns="" xmlns:a16="http://schemas.microsoft.com/office/drawing/2014/main" id="{522B09BF-A1DC-48BB-9EED-21FE777BF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135" y="4165600"/>
            <a:ext cx="5587408" cy="2418080"/>
          </a:xfrm>
          <a:prstGeom prst="rect">
            <a:avLst/>
          </a:prstGeom>
          <a:noFill/>
          <a:ln w="25400">
            <a:solidFill>
              <a:srgbClr val="0097C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42" y="3617819"/>
            <a:ext cx="5372417" cy="2965861"/>
          </a:xfrm>
          <a:prstGeom prst="rect">
            <a:avLst/>
          </a:prstGeom>
          <a:noFill/>
          <a:ln w="25400">
            <a:solidFill>
              <a:srgbClr val="0097C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8228" y="2036474"/>
            <a:ext cx="2734627" cy="1936086"/>
          </a:xfrm>
          <a:prstGeom prst="rect">
            <a:avLst/>
          </a:prstGeom>
          <a:noFill/>
          <a:ln w="22225">
            <a:solidFill>
              <a:srgbClr val="0097C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57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645613" y="152242"/>
            <a:ext cx="4677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>
                <a:solidFill>
                  <a:srgbClr val="FFB74E"/>
                </a:solidFill>
                <a:latin typeface="Franklin Gothic Heavy" panose="020B0903020102020204" pitchFamily="34" charset="0"/>
              </a:rPr>
              <a:t>Online jelentkezés</a:t>
            </a:r>
          </a:p>
        </p:txBody>
      </p:sp>
      <p:pic>
        <p:nvPicPr>
          <p:cNvPr id="14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sp>
        <p:nvSpPr>
          <p:cNvPr id="15" name="Szövegdoboz 4"/>
          <p:cNvSpPr txBox="1"/>
          <p:nvPr/>
        </p:nvSpPr>
        <p:spPr>
          <a:xfrm>
            <a:off x="1354839" y="1220196"/>
            <a:ext cx="314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 smtClean="0"/>
              <a:t>e-Ügyintézés </a:t>
            </a:r>
            <a:r>
              <a:rPr lang="hu-HU" sz="2400" dirty="0"/>
              <a:t>felülete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="" xmlns:a16="http://schemas.microsoft.com/office/drawing/2014/main" id="{8C139934-1596-44F2-B91B-869939D4E7BE}"/>
              </a:ext>
            </a:extLst>
          </p:cNvPr>
          <p:cNvSpPr txBox="1"/>
          <p:nvPr/>
        </p:nvSpPr>
        <p:spPr>
          <a:xfrm>
            <a:off x="2283190" y="1681861"/>
            <a:ext cx="6026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dirty="0">
                <a:solidFill>
                  <a:srgbClr val="0097C1"/>
                </a:solidFill>
              </a:rPr>
              <a:t>https://eugyintezes.e-kreta.hu/kezdolap</a:t>
            </a:r>
          </a:p>
        </p:txBody>
      </p:sp>
      <p:grpSp>
        <p:nvGrpSpPr>
          <p:cNvPr id="2" name="Csoportba foglalás 1"/>
          <p:cNvGrpSpPr/>
          <p:nvPr/>
        </p:nvGrpSpPr>
        <p:grpSpPr>
          <a:xfrm>
            <a:off x="1371778" y="3718908"/>
            <a:ext cx="8866461" cy="2812248"/>
            <a:chOff x="1354839" y="3952588"/>
            <a:chExt cx="8866461" cy="2812248"/>
          </a:xfrm>
        </p:grpSpPr>
        <p:pic>
          <p:nvPicPr>
            <p:cNvPr id="4" name="Kép 3">
              <a:extLst>
                <a:ext uri="{FF2B5EF4-FFF2-40B4-BE49-F238E27FC236}">
                  <a16:creationId xmlns="" xmlns:a16="http://schemas.microsoft.com/office/drawing/2014/main" id="{72C16C83-0D26-4A3D-87A0-030A7FD750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54839" y="3952588"/>
              <a:ext cx="8866461" cy="2812248"/>
            </a:xfrm>
            <a:prstGeom prst="rect">
              <a:avLst/>
            </a:prstGeom>
            <a:ln w="34925"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5" name="Ellipszis 4">
              <a:extLst>
                <a:ext uri="{FF2B5EF4-FFF2-40B4-BE49-F238E27FC236}">
                  <a16:creationId xmlns="" xmlns:a16="http://schemas.microsoft.com/office/drawing/2014/main" id="{0D6F2A93-B9B0-4CA7-8BC1-826A9E9B81C0}"/>
                </a:ext>
              </a:extLst>
            </p:cNvPr>
            <p:cNvSpPr/>
            <p:nvPr/>
          </p:nvSpPr>
          <p:spPr>
            <a:xfrm>
              <a:off x="3154798" y="5435600"/>
              <a:ext cx="2504322" cy="504692"/>
            </a:xfrm>
            <a:prstGeom prst="ellipse">
              <a:avLst/>
            </a:prstGeom>
            <a:noFill/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19" name="Group 24">
            <a:extLst>
              <a:ext uri="{FF2B5EF4-FFF2-40B4-BE49-F238E27FC236}">
                <a16:creationId xmlns="" xmlns:a16="http://schemas.microsoft.com/office/drawing/2014/main" id="{BB2E3EAF-7869-4CC7-AEAC-145347459A6B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20" name="Rectangle 25">
              <a:extLst>
                <a:ext uri="{FF2B5EF4-FFF2-40B4-BE49-F238E27FC236}">
                  <a16:creationId xmlns="" xmlns:a16="http://schemas.microsoft.com/office/drawing/2014/main" id="{17C8B700-8EF1-4141-B37A-0E1DBA75AFD8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21" name="Picture 26">
              <a:extLst>
                <a:ext uri="{FF2B5EF4-FFF2-40B4-BE49-F238E27FC236}">
                  <a16:creationId xmlns="" xmlns:a16="http://schemas.microsoft.com/office/drawing/2014/main" id="{FD129BE9-F467-4D7C-8C5D-8A61E5810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sp>
        <p:nvSpPr>
          <p:cNvPr id="16" name="TextBox 16"/>
          <p:cNvSpPr txBox="1"/>
          <p:nvPr/>
        </p:nvSpPr>
        <p:spPr>
          <a:xfrm>
            <a:off x="1817251" y="2764690"/>
            <a:ext cx="7975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/>
              <a:t>Ha a szülőnek már van KRÉTA hozzáférése az adott iskolánál;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hu-HU" sz="2400" dirty="0"/>
              <a:t>Külső személyként történő jelentkezés. 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="" xmlns:a16="http://schemas.microsoft.com/office/drawing/2014/main" id="{E187A132-5ACF-4E2F-8C4D-E17110213CA4}"/>
              </a:ext>
            </a:extLst>
          </p:cNvPr>
          <p:cNvSpPr txBox="1"/>
          <p:nvPr/>
        </p:nvSpPr>
        <p:spPr>
          <a:xfrm>
            <a:off x="1354839" y="2225762"/>
            <a:ext cx="258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Bejelentkezés</a:t>
            </a: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31330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645613" y="152242"/>
            <a:ext cx="4677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>
                <a:solidFill>
                  <a:srgbClr val="FFB74E"/>
                </a:solidFill>
                <a:latin typeface="Franklin Gothic Heavy" panose="020B0903020102020204" pitchFamily="34" charset="0"/>
              </a:rPr>
              <a:t>Online jelentkezés</a:t>
            </a:r>
          </a:p>
        </p:txBody>
      </p:sp>
      <p:pic>
        <p:nvPicPr>
          <p:cNvPr id="14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sp>
        <p:nvSpPr>
          <p:cNvPr id="15" name="Szövegdoboz 4"/>
          <p:cNvSpPr txBox="1"/>
          <p:nvPr/>
        </p:nvSpPr>
        <p:spPr>
          <a:xfrm>
            <a:off x="1482224" y="1449722"/>
            <a:ext cx="3038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 smtClean="0"/>
              <a:t>Bejelentkező üzenet</a:t>
            </a:r>
            <a:endParaRPr lang="hu-HU" sz="2400" dirty="0"/>
          </a:p>
        </p:txBody>
      </p:sp>
      <p:grpSp>
        <p:nvGrpSpPr>
          <p:cNvPr id="19" name="Group 24">
            <a:extLst>
              <a:ext uri="{FF2B5EF4-FFF2-40B4-BE49-F238E27FC236}">
                <a16:creationId xmlns="" xmlns:a16="http://schemas.microsoft.com/office/drawing/2014/main" id="{BB2E3EAF-7869-4CC7-AEAC-145347459A6B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20" name="Rectangle 25">
              <a:extLst>
                <a:ext uri="{FF2B5EF4-FFF2-40B4-BE49-F238E27FC236}">
                  <a16:creationId xmlns="" xmlns:a16="http://schemas.microsoft.com/office/drawing/2014/main" id="{17C8B700-8EF1-4141-B37A-0E1DBA75AFD8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21" name="Picture 26">
              <a:extLst>
                <a:ext uri="{FF2B5EF4-FFF2-40B4-BE49-F238E27FC236}">
                  <a16:creationId xmlns="" xmlns:a16="http://schemas.microsoft.com/office/drawing/2014/main" id="{FD129BE9-F467-4D7C-8C5D-8A61E5810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200" y="1911387"/>
            <a:ext cx="5097876" cy="4685191"/>
          </a:xfrm>
          <a:prstGeom prst="rect">
            <a:avLst/>
          </a:prstGeom>
          <a:noFill/>
          <a:ln w="22225">
            <a:solidFill>
              <a:srgbClr val="0097C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50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9"/>
            <a:ext cx="12191999" cy="1080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95" y="297172"/>
            <a:ext cx="967744" cy="506521"/>
          </a:xfrm>
          <a:prstGeom prst="rect">
            <a:avLst/>
          </a:prstGeom>
        </p:spPr>
      </p:pic>
      <p:sp>
        <p:nvSpPr>
          <p:cNvPr id="15" name="Szövegdoboz 4"/>
          <p:cNvSpPr txBox="1"/>
          <p:nvPr/>
        </p:nvSpPr>
        <p:spPr>
          <a:xfrm>
            <a:off x="1482224" y="1449722"/>
            <a:ext cx="3147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hu-H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400" dirty="0" smtClean="0"/>
              <a:t>e-Ügyintézés </a:t>
            </a:r>
            <a:r>
              <a:rPr lang="hu-HU" sz="2400" dirty="0"/>
              <a:t>felülete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="" xmlns:a16="http://schemas.microsoft.com/office/drawing/2014/main" id="{8C139934-1596-44F2-B91B-869939D4E7BE}"/>
              </a:ext>
            </a:extLst>
          </p:cNvPr>
          <p:cNvSpPr txBox="1"/>
          <p:nvPr/>
        </p:nvSpPr>
        <p:spPr>
          <a:xfrm>
            <a:off x="2262972" y="1985503"/>
            <a:ext cx="6026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dirty="0">
                <a:solidFill>
                  <a:srgbClr val="0097C1"/>
                </a:solidFill>
              </a:rPr>
              <a:t>https://eugyintezes.e-kreta.hu/kezdolap</a:t>
            </a:r>
          </a:p>
        </p:txBody>
      </p:sp>
      <p:grpSp>
        <p:nvGrpSpPr>
          <p:cNvPr id="11" name="Group 24">
            <a:extLst>
              <a:ext uri="{FF2B5EF4-FFF2-40B4-BE49-F238E27FC236}">
                <a16:creationId xmlns="" xmlns:a16="http://schemas.microsoft.com/office/drawing/2014/main" id="{DCB8EF86-BE48-429A-9DC1-66FBF9E9222D}"/>
              </a:ext>
            </a:extLst>
          </p:cNvPr>
          <p:cNvGrpSpPr/>
          <p:nvPr/>
        </p:nvGrpSpPr>
        <p:grpSpPr>
          <a:xfrm>
            <a:off x="9864199" y="152242"/>
            <a:ext cx="1948687" cy="749613"/>
            <a:chOff x="9864199" y="152242"/>
            <a:chExt cx="1948687" cy="749613"/>
          </a:xfrm>
        </p:grpSpPr>
        <p:sp>
          <p:nvSpPr>
            <p:cNvPr id="16" name="Rectangle 25">
              <a:extLst>
                <a:ext uri="{FF2B5EF4-FFF2-40B4-BE49-F238E27FC236}">
                  <a16:creationId xmlns="" xmlns:a16="http://schemas.microsoft.com/office/drawing/2014/main" id="{9933126A-B750-4E76-BB64-3F3CB70E7F53}"/>
                </a:ext>
              </a:extLst>
            </p:cNvPr>
            <p:cNvSpPr/>
            <p:nvPr/>
          </p:nvSpPr>
          <p:spPr>
            <a:xfrm>
              <a:off x="11458177" y="152242"/>
              <a:ext cx="354709" cy="749613"/>
            </a:xfrm>
            <a:prstGeom prst="rect">
              <a:avLst/>
            </a:prstGeom>
            <a:solidFill>
              <a:schemeClr val="bg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hu-HU"/>
            </a:p>
          </p:txBody>
        </p:sp>
        <p:pic>
          <p:nvPicPr>
            <p:cNvPr id="17" name="Picture 26">
              <a:extLst>
                <a:ext uri="{FF2B5EF4-FFF2-40B4-BE49-F238E27FC236}">
                  <a16:creationId xmlns="" xmlns:a16="http://schemas.microsoft.com/office/drawing/2014/main" id="{9394ADB1-127D-4416-B195-DFE51FFC2D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64199" y="152242"/>
              <a:ext cx="1754776" cy="749613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3645613" y="152242"/>
            <a:ext cx="4677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4000" b="1" dirty="0">
                <a:solidFill>
                  <a:srgbClr val="FFB74E"/>
                </a:solidFill>
                <a:latin typeface="Franklin Gothic Heavy" panose="020B0903020102020204" pitchFamily="34" charset="0"/>
              </a:rPr>
              <a:t>Online jelentkezés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573" y="2619751"/>
            <a:ext cx="5732948" cy="397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llipszis 9">
            <a:extLst>
              <a:ext uri="{FF2B5EF4-FFF2-40B4-BE49-F238E27FC236}">
                <a16:creationId xmlns="" xmlns:a16="http://schemas.microsoft.com/office/drawing/2014/main" id="{F57F3318-D739-40EC-BD0A-42DB3F3A9416}"/>
              </a:ext>
            </a:extLst>
          </p:cNvPr>
          <p:cNvSpPr/>
          <p:nvPr/>
        </p:nvSpPr>
        <p:spPr>
          <a:xfrm>
            <a:off x="2942130" y="5895636"/>
            <a:ext cx="2334327" cy="478465"/>
          </a:xfrm>
          <a:prstGeom prst="ellipse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641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2751</TotalTime>
  <Words>223</Words>
  <Application>Microsoft Office PowerPoint</Application>
  <PresentationFormat>Widescreen</PresentationFormat>
  <Paragraphs>66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Brush Script MT</vt:lpstr>
      <vt:lpstr>Calibri</vt:lpstr>
      <vt:lpstr>Calibri Light</vt:lpstr>
      <vt:lpstr>Dotum</vt:lpstr>
      <vt:lpstr>Franklin Gothic Demi</vt:lpstr>
      <vt:lpstr>Franklin Gothic Heavy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Lear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Óvári Márta</dc:creator>
  <cp:lastModifiedBy>Óvári Márta</cp:lastModifiedBy>
  <cp:revision>49</cp:revision>
  <dcterms:created xsi:type="dcterms:W3CDTF">2019-02-09T22:32:16Z</dcterms:created>
  <dcterms:modified xsi:type="dcterms:W3CDTF">2019-03-19T21:27:12Z</dcterms:modified>
</cp:coreProperties>
</file>